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handoutMasterIdLst>
    <p:handoutMasterId r:id="rId38"/>
  </p:handoutMasterIdLst>
  <p:sldIdLst>
    <p:sldId id="291" r:id="rId2"/>
    <p:sldId id="292" r:id="rId3"/>
    <p:sldId id="294" r:id="rId4"/>
    <p:sldId id="293" r:id="rId5"/>
    <p:sldId id="290" r:id="rId6"/>
    <p:sldId id="263" r:id="rId7"/>
    <p:sldId id="270" r:id="rId8"/>
    <p:sldId id="295" r:id="rId9"/>
    <p:sldId id="273" r:id="rId10"/>
    <p:sldId id="274" r:id="rId11"/>
    <p:sldId id="275" r:id="rId12"/>
    <p:sldId id="296" r:id="rId13"/>
    <p:sldId id="297" r:id="rId14"/>
    <p:sldId id="298" r:id="rId15"/>
    <p:sldId id="299" r:id="rId16"/>
    <p:sldId id="282" r:id="rId17"/>
    <p:sldId id="283" r:id="rId18"/>
    <p:sldId id="284" r:id="rId19"/>
    <p:sldId id="285" r:id="rId20"/>
    <p:sldId id="286" r:id="rId21"/>
    <p:sldId id="287" r:id="rId22"/>
    <p:sldId id="280" r:id="rId23"/>
    <p:sldId id="300" r:id="rId24"/>
    <p:sldId id="265" r:id="rId25"/>
    <p:sldId id="266" r:id="rId26"/>
    <p:sldId id="257" r:id="rId27"/>
    <p:sldId id="258" r:id="rId28"/>
    <p:sldId id="267" r:id="rId29"/>
    <p:sldId id="259" r:id="rId30"/>
    <p:sldId id="268" r:id="rId31"/>
    <p:sldId id="301" r:id="rId32"/>
    <p:sldId id="260" r:id="rId33"/>
    <p:sldId id="302" r:id="rId34"/>
    <p:sldId id="269" r:id="rId35"/>
    <p:sldId id="264" r:id="rId36"/>
    <p:sldId id="26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0" autoAdjust="0"/>
    <p:restoredTop sz="94685" autoAdjust="0"/>
  </p:normalViewPr>
  <p:slideViewPr>
    <p:cSldViewPr snapToGrid="0" snapToObjects="1">
      <p:cViewPr varScale="1">
        <p:scale>
          <a:sx n="70" d="100"/>
          <a:sy n="70" d="100"/>
        </p:scale>
        <p:origin x="1386" y="72"/>
      </p:cViewPr>
      <p:guideLst>
        <p:guide orient="horz" pos="2160"/>
        <p:guide pos="2880"/>
      </p:guideLst>
    </p:cSldViewPr>
  </p:slideViewPr>
  <p:outlineViewPr>
    <p:cViewPr>
      <p:scale>
        <a:sx n="33" d="100"/>
        <a:sy n="33" d="100"/>
      </p:scale>
      <p:origin x="0" y="605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A850A8-1803-9F4C-9926-021E133E6BE3}" type="datetimeFigureOut">
              <a:rPr lang="en-US" smtClean="0"/>
              <a:t>1/29/2015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E97AAC-50DE-4246-A79C-011223422C8F}" type="slidenum">
              <a:rPr lang="en-US" smtClean="0"/>
              <a:t>‹#›</a:t>
            </a:fld>
            <a:endParaRPr lang="en-US"/>
          </a:p>
        </p:txBody>
      </p:sp>
    </p:spTree>
    <p:extLst>
      <p:ext uri="{BB962C8B-B14F-4D97-AF65-F5344CB8AC3E}">
        <p14:creationId xmlns:p14="http://schemas.microsoft.com/office/powerpoint/2010/main" val="142358045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D7C3A134-F1C3-464B-BF47-54DC2DE08F52}" type="datetimeFigureOut">
              <a:rPr lang="en-US" smtClean="0"/>
              <a:t>1/29/2015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4BF7DD-4629-D146-ADD4-342F7AB15F57}" type="slidenum">
              <a:rPr lang="en-US" smtClean="0"/>
              <a:t>‹#›</a:t>
            </a:fld>
            <a:endParaRPr lang="en-US"/>
          </a:p>
        </p:txBody>
      </p:sp>
    </p:spTree>
    <p:extLst>
      <p:ext uri="{BB962C8B-B14F-4D97-AF65-F5344CB8AC3E}">
        <p14:creationId xmlns:p14="http://schemas.microsoft.com/office/powerpoint/2010/main" val="1860688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D7C3A134-F1C3-464B-BF47-54DC2DE08F52}" type="datetimeFigureOut">
              <a:rPr lang="en-US" smtClean="0"/>
              <a:t>1/29/2015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1225925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D7C3A134-F1C3-464B-BF47-54DC2DE08F52}" type="datetimeFigureOut">
              <a:rPr lang="en-US" smtClean="0"/>
              <a:t>1/29/2015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194686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AU"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dirty="0"/>
          </a:p>
        </p:txBody>
      </p:sp>
      <p:sp>
        <p:nvSpPr>
          <p:cNvPr id="4" name="Date Placeholder 3"/>
          <p:cNvSpPr>
            <a:spLocks noGrp="1"/>
          </p:cNvSpPr>
          <p:nvPr>
            <p:ph type="dt" sz="half" idx="10"/>
          </p:nvPr>
        </p:nvSpPr>
        <p:spPr/>
        <p:txBody>
          <a:bodyPr/>
          <a:lstStyle/>
          <a:p>
            <a:fld id="{D7C3A134-F1C3-464B-BF47-54DC2DE08F52}" type="datetimeFigureOut">
              <a:rPr lang="en-US" smtClean="0"/>
              <a:t>1/29/2015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AU"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D7C3A134-F1C3-464B-BF47-54DC2DE08F52}" type="datetimeFigureOut">
              <a:rPr lang="en-US" smtClean="0"/>
              <a:t>1/29/2015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988330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D7C3A134-F1C3-464B-BF47-54DC2DE08F52}" type="datetimeFigureOut">
              <a:rPr lang="en-US" smtClean="0"/>
              <a:t>1/29/2015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227197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D7C3A134-F1C3-464B-BF47-54DC2DE08F52}" type="datetimeFigureOut">
              <a:rPr lang="en-US" smtClean="0"/>
              <a:t>1/29/2015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2020248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D7C3A134-F1C3-464B-BF47-54DC2DE08F52}" type="datetimeFigureOut">
              <a:rPr lang="en-US" smtClean="0"/>
              <a:t>1/29/2015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1389069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D7C3A134-F1C3-464B-BF47-54DC2DE08F52}" type="datetimeFigureOut">
              <a:rPr lang="en-US" smtClean="0"/>
              <a:t>1/29/2015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2408993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t>1/29/2015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3135525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t>1/29/2015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3827584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t>1/29/2015</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1138802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C3A134-F1C3-464B-BF47-54DC2DE08F52}" type="datetimeFigureOut">
              <a:rPr lang="en-US" smtClean="0"/>
              <a:t>1/29/2015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8F39E-9C37-485F-AC97-16BB4BDF9F49}" type="slidenum">
              <a:rPr kumimoji="0" lang="en-US" smtClean="0"/>
              <a:t>‹#›</a:t>
            </a:fld>
            <a:endParaRPr kumimoji="0" lang="en-US" dirty="0"/>
          </a:p>
        </p:txBody>
      </p:sp>
    </p:spTree>
    <p:extLst>
      <p:ext uri="{BB962C8B-B14F-4D97-AF65-F5344CB8AC3E}">
        <p14:creationId xmlns:p14="http://schemas.microsoft.com/office/powerpoint/2010/main" val="276090474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youtube.com/watch?v=yCsMmajLYG4"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vcaa.vic.edu.a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OES Unit 3 (and 4) 2015</a:t>
            </a:r>
            <a:endParaRPr lang="en-US" dirty="0"/>
          </a:p>
        </p:txBody>
      </p:sp>
      <p:sp>
        <p:nvSpPr>
          <p:cNvPr id="4" name="Subtitle 3"/>
          <p:cNvSpPr>
            <a:spLocks noGrp="1"/>
          </p:cNvSpPr>
          <p:nvPr>
            <p:ph type="subTitle" idx="1"/>
          </p:nvPr>
        </p:nvSpPr>
        <p:spPr/>
        <p:txBody>
          <a:bodyPr/>
          <a:lstStyle/>
          <a:p>
            <a:endParaRPr lang="en-US" dirty="0"/>
          </a:p>
        </p:txBody>
      </p:sp>
      <p:pic>
        <p:nvPicPr>
          <p:cNvPr id="6" name="Picture Placeholder 5" descr="IMG_0704.JPG"/>
          <p:cNvPicPr>
            <a:picLocks noGrp="1" noChangeAspect="1"/>
          </p:cNvPicPr>
          <p:nvPr>
            <p:ph type="pic" sz="quarter" idx="12"/>
          </p:nvPr>
        </p:nvPicPr>
        <p:blipFill>
          <a:blip r:embed="rId2" cstate="email">
            <a:extLst>
              <a:ext uri="{28A0092B-C50C-407E-A947-70E740481C1C}">
                <a14:useLocalDpi xmlns:a14="http://schemas.microsoft.com/office/drawing/2010/main" val="0"/>
              </a:ext>
            </a:extLst>
          </a:blip>
          <a:srcRect t="146" b="146"/>
          <a:stretch>
            <a:fillRect/>
          </a:stretch>
        </p:blipFill>
        <p:spPr>
          <a:xfrm rot="504148">
            <a:off x="3401713" y="474840"/>
            <a:ext cx="5212324" cy="3464643"/>
          </a:xfrm>
        </p:spPr>
      </p:pic>
    </p:spTree>
    <p:extLst>
      <p:ext uri="{BB962C8B-B14F-4D97-AF65-F5344CB8AC3E}">
        <p14:creationId xmlns:p14="http://schemas.microsoft.com/office/powerpoint/2010/main" val="3675886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1" y="1690540"/>
            <a:ext cx="8214770" cy="4843674"/>
          </a:xfrm>
        </p:spPr>
        <p:txBody>
          <a:bodyPr>
            <a:normAutofit/>
          </a:bodyPr>
          <a:lstStyle/>
          <a:p>
            <a:r>
              <a:rPr lang="en-US" sz="2800" dirty="0" smtClean="0"/>
              <a:t>Wegener called the supercontinent </a:t>
            </a:r>
            <a:r>
              <a:rPr lang="en-US" sz="2800" b="1" dirty="0" smtClean="0"/>
              <a:t>Pangaea, meaning "all lands" in Greek, and he said it was bordered by </a:t>
            </a:r>
            <a:r>
              <a:rPr lang="en-US" sz="2800" b="1" dirty="0" err="1" smtClean="0"/>
              <a:t>Panthalassa</a:t>
            </a:r>
            <a:r>
              <a:rPr lang="en-US" sz="2800" b="1" dirty="0" smtClean="0"/>
              <a:t>, the universal sea. </a:t>
            </a:r>
          </a:p>
          <a:p>
            <a:r>
              <a:rPr lang="en-US" sz="2800" b="1" dirty="0" smtClean="0"/>
              <a:t>He claimed the lands separated 250 million years ago by the process of continental drift, which means the continents just slowly fractured and went their separate ways.</a:t>
            </a:r>
          </a:p>
          <a:p>
            <a:r>
              <a:rPr lang="en-US" sz="2800" b="1" u="sng" dirty="0" smtClean="0"/>
              <a:t>Gondwanaland</a:t>
            </a:r>
            <a:r>
              <a:rPr lang="en-US" sz="2800" dirty="0" smtClean="0"/>
              <a:t> has been separate from the northern landmasses for around 200MY.</a:t>
            </a:r>
            <a:endParaRPr lang="en-US" sz="2800" u="sng" dirty="0"/>
          </a:p>
        </p:txBody>
      </p:sp>
    </p:spTree>
    <p:extLst>
      <p:ext uri="{BB962C8B-B14F-4D97-AF65-F5344CB8AC3E}">
        <p14:creationId xmlns:p14="http://schemas.microsoft.com/office/powerpoint/2010/main" val="419107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a timeline…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04558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world?!?</a:t>
            </a:r>
            <a:endParaRPr lang="en-US" dirty="0"/>
          </a:p>
        </p:txBody>
      </p:sp>
      <p:pic>
        <p:nvPicPr>
          <p:cNvPr id="4" name="Content Placeholder 3" descr="Screen Shot 2014-12-02 at 7.37.24 AM.png"/>
          <p:cNvPicPr>
            <a:picLocks noGrp="1" noChangeAspect="1"/>
          </p:cNvPicPr>
          <p:nvPr>
            <p:ph idx="1"/>
          </p:nvPr>
        </p:nvPicPr>
        <p:blipFill>
          <a:blip r:embed="rId2">
            <a:extLst>
              <a:ext uri="{28A0092B-C50C-407E-A947-70E740481C1C}">
                <a14:useLocalDpi xmlns:a14="http://schemas.microsoft.com/office/drawing/2010/main" val="0"/>
              </a:ext>
            </a:extLst>
          </a:blip>
          <a:srcRect t="13733" b="13733"/>
          <a:stretch>
            <a:fillRect/>
          </a:stretch>
        </p:blipFill>
        <p:spPr/>
      </p:pic>
    </p:spTree>
    <p:extLst>
      <p:ext uri="{BB962C8B-B14F-4D97-AF65-F5344CB8AC3E}">
        <p14:creationId xmlns:p14="http://schemas.microsoft.com/office/powerpoint/2010/main" val="1135896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this possible?</a:t>
            </a:r>
            <a:endParaRPr lang="en-US" dirty="0"/>
          </a:p>
        </p:txBody>
      </p:sp>
      <p:sp>
        <p:nvSpPr>
          <p:cNvPr id="3" name="Content Placeholder 2"/>
          <p:cNvSpPr>
            <a:spLocks noGrp="1"/>
          </p:cNvSpPr>
          <p:nvPr>
            <p:ph idx="1"/>
          </p:nvPr>
        </p:nvSpPr>
        <p:spPr/>
        <p:txBody>
          <a:bodyPr/>
          <a:lstStyle/>
          <a:p>
            <a:r>
              <a:rPr lang="en-US" dirty="0" smtClean="0"/>
              <a:t>The Earth’s crust is not one single “chunk” but exists as a series of "tectonic plates” that </a:t>
            </a:r>
            <a:r>
              <a:rPr lang="en-US" u="sng" dirty="0" smtClean="0"/>
              <a:t>SLOWLY</a:t>
            </a:r>
            <a:r>
              <a:rPr lang="en-US" dirty="0" smtClean="0"/>
              <a:t> but </a:t>
            </a:r>
            <a:r>
              <a:rPr lang="en-US" u="sng" dirty="0" smtClean="0"/>
              <a:t>CONSTANTLY</a:t>
            </a:r>
            <a:r>
              <a:rPr lang="en-US" dirty="0" smtClean="0"/>
              <a:t> move/drift.</a:t>
            </a:r>
          </a:p>
          <a:p>
            <a:pPr marL="0" indent="0">
              <a:buNone/>
            </a:pPr>
            <a:endParaRPr lang="en-US" dirty="0" smtClean="0"/>
          </a:p>
          <a:p>
            <a:pPr lvl="1"/>
            <a:r>
              <a:rPr lang="en-US" dirty="0" smtClean="0"/>
              <a:t>Like a giant jigsaw puzzle!</a:t>
            </a:r>
          </a:p>
          <a:p>
            <a:pPr marL="457200" lvl="1" indent="0">
              <a:buNone/>
            </a:pPr>
            <a:endParaRPr lang="en-US" dirty="0" smtClean="0"/>
          </a:p>
          <a:p>
            <a:pPr lvl="1"/>
            <a:r>
              <a:rPr lang="en-US" b="1" dirty="0" smtClean="0"/>
              <a:t>The Australian plate drifts ~7cm/year</a:t>
            </a:r>
            <a:r>
              <a:rPr lang="en-US" dirty="0" smtClean="0"/>
              <a:t>: this is about the same rate as your fingernails grow!</a:t>
            </a:r>
            <a:endParaRPr lang="en-US" dirty="0"/>
          </a:p>
        </p:txBody>
      </p:sp>
    </p:spTree>
    <p:extLst>
      <p:ext uri="{BB962C8B-B14F-4D97-AF65-F5344CB8AC3E}">
        <p14:creationId xmlns:p14="http://schemas.microsoft.com/office/powerpoint/2010/main" val="4165902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There are 15 major plates…</a:t>
            </a:r>
            <a:br>
              <a:rPr lang="en-US" dirty="0" smtClean="0"/>
            </a:br>
            <a:r>
              <a:rPr lang="en-US" dirty="0" smtClean="0"/>
              <a:t>What do you notice?</a:t>
            </a:r>
            <a:endParaRPr lang="en-US" dirty="0"/>
          </a:p>
        </p:txBody>
      </p:sp>
      <p:pic>
        <p:nvPicPr>
          <p:cNvPr id="4" name="Content Placeholder 3" descr="Screen Shot 2014-10-13 at 4.43.32 PM.png"/>
          <p:cNvPicPr>
            <a:picLocks noGrp="1" noChangeAspect="1"/>
          </p:cNvPicPr>
          <p:nvPr>
            <p:ph idx="1"/>
          </p:nvPr>
        </p:nvPicPr>
        <p:blipFill>
          <a:blip r:embed="rId2">
            <a:extLst>
              <a:ext uri="{28A0092B-C50C-407E-A947-70E740481C1C}">
                <a14:useLocalDpi xmlns:a14="http://schemas.microsoft.com/office/drawing/2010/main" val="0"/>
              </a:ext>
            </a:extLst>
          </a:blip>
          <a:srcRect l="-2027" r="-2027"/>
          <a:stretch>
            <a:fillRect/>
          </a:stretch>
        </p:blipFill>
        <p:spPr>
          <a:xfrm>
            <a:off x="-344746" y="1524000"/>
            <a:ext cx="9698861" cy="5334000"/>
          </a:xfrm>
        </p:spPr>
      </p:pic>
    </p:spTree>
    <p:extLst>
      <p:ext uri="{BB962C8B-B14F-4D97-AF65-F5344CB8AC3E}">
        <p14:creationId xmlns:p14="http://schemas.microsoft.com/office/powerpoint/2010/main" val="34907874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Jigsaw Challenge!</a:t>
            </a:r>
            <a:endParaRPr lang="en-US" dirty="0"/>
          </a:p>
        </p:txBody>
      </p:sp>
      <p:sp>
        <p:nvSpPr>
          <p:cNvPr id="3" name="Content Placeholder 2"/>
          <p:cNvSpPr>
            <a:spLocks noGrp="1"/>
          </p:cNvSpPr>
          <p:nvPr>
            <p:ph idx="1"/>
          </p:nvPr>
        </p:nvSpPr>
        <p:spPr/>
        <p:txBody>
          <a:bodyPr/>
          <a:lstStyle/>
          <a:p>
            <a:r>
              <a:rPr lang="en-US" dirty="0" smtClean="0"/>
              <a:t>In pairs, fit the jigsaw of tectonic plates together and glue it on to the blank sheet – the first accurate finishing team attempt will win a prize!</a:t>
            </a:r>
            <a:endParaRPr lang="en-US" dirty="0"/>
          </a:p>
        </p:txBody>
      </p:sp>
    </p:spTree>
    <p:extLst>
      <p:ext uri="{BB962C8B-B14F-4D97-AF65-F5344CB8AC3E}">
        <p14:creationId xmlns:p14="http://schemas.microsoft.com/office/powerpoint/2010/main" val="768787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882" y="274638"/>
            <a:ext cx="8229600" cy="1143000"/>
          </a:xfrm>
        </p:spPr>
        <p:txBody>
          <a:bodyPr/>
          <a:lstStyle/>
          <a:p>
            <a:r>
              <a:rPr lang="en-US" dirty="0" smtClean="0"/>
              <a:t>Moving plates</a:t>
            </a:r>
            <a:endParaRPr lang="en-US" dirty="0"/>
          </a:p>
        </p:txBody>
      </p:sp>
      <p:sp>
        <p:nvSpPr>
          <p:cNvPr id="3" name="Content Placeholder 2"/>
          <p:cNvSpPr>
            <a:spLocks noGrp="1"/>
          </p:cNvSpPr>
          <p:nvPr>
            <p:ph sz="half" idx="1"/>
          </p:nvPr>
        </p:nvSpPr>
        <p:spPr/>
        <p:txBody>
          <a:bodyPr>
            <a:normAutofit/>
          </a:bodyPr>
          <a:lstStyle/>
          <a:p>
            <a:r>
              <a:rPr lang="en-US" dirty="0" smtClean="0"/>
              <a:t>The San </a:t>
            </a:r>
            <a:r>
              <a:rPr lang="en-US" dirty="0"/>
              <a:t>A</a:t>
            </a:r>
            <a:r>
              <a:rPr lang="en-US" dirty="0" smtClean="0"/>
              <a:t>ndreas fault in California is an example of a transform plate boundary – the American plate &amp; Pacific plate are sliding past each other. When plates get stuck, pressure builds and is released as earthquakes</a:t>
            </a:r>
          </a:p>
        </p:txBody>
      </p:sp>
      <p:pic>
        <p:nvPicPr>
          <p:cNvPr id="5" name="Content Placeholder 4" descr="san andreas fault.jpg"/>
          <p:cNvPicPr>
            <a:picLocks noGrp="1" noChangeAspect="1"/>
          </p:cNvPicPr>
          <p:nvPr>
            <p:ph sz="half" idx="2"/>
          </p:nvPr>
        </p:nvPicPr>
        <p:blipFill>
          <a:blip r:embed="rId2">
            <a:extLst>
              <a:ext uri="{28A0092B-C50C-407E-A947-70E740481C1C}">
                <a14:useLocalDpi xmlns:a14="http://schemas.microsoft.com/office/drawing/2010/main" val="0"/>
              </a:ext>
            </a:extLst>
          </a:blip>
          <a:srcRect l="-15597" r="-15597"/>
          <a:stretch>
            <a:fillRect/>
          </a:stretch>
        </p:blipFill>
        <p:spPr>
          <a:xfrm>
            <a:off x="5810335" y="413537"/>
            <a:ext cx="3767336" cy="4221963"/>
          </a:xfrm>
        </p:spPr>
      </p:pic>
      <p:pic>
        <p:nvPicPr>
          <p:cNvPr id="6" name="Picture 5" descr="transform plate boundar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3700" y="4635500"/>
            <a:ext cx="3670300" cy="2222500"/>
          </a:xfrm>
          <a:prstGeom prst="rect">
            <a:avLst/>
          </a:prstGeom>
        </p:spPr>
      </p:pic>
    </p:spTree>
    <p:extLst>
      <p:ext uri="{BB962C8B-B14F-4D97-AF65-F5344CB8AC3E}">
        <p14:creationId xmlns:p14="http://schemas.microsoft.com/office/powerpoint/2010/main" val="40993543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plates collide…</a:t>
            </a:r>
            <a:endParaRPr lang="en-US" dirty="0"/>
          </a:p>
        </p:txBody>
      </p:sp>
      <p:sp>
        <p:nvSpPr>
          <p:cNvPr id="3" name="Content Placeholder 2"/>
          <p:cNvSpPr>
            <a:spLocks noGrp="1"/>
          </p:cNvSpPr>
          <p:nvPr>
            <p:ph sz="half" idx="1"/>
          </p:nvPr>
        </p:nvSpPr>
        <p:spPr>
          <a:xfrm>
            <a:off x="0" y="1734096"/>
            <a:ext cx="3718345" cy="5171195"/>
          </a:xfrm>
        </p:spPr>
        <p:txBody>
          <a:bodyPr>
            <a:normAutofit fontScale="92500" lnSpcReduction="10000"/>
          </a:bodyPr>
          <a:lstStyle/>
          <a:p>
            <a:pPr marL="0" indent="0">
              <a:buNone/>
            </a:pPr>
            <a:r>
              <a:rPr lang="en-US" dirty="0" smtClean="0"/>
              <a:t>One plate is forced under the other in what is called a ‘</a:t>
            </a:r>
            <a:r>
              <a:rPr lang="en-US" dirty="0" err="1" smtClean="0"/>
              <a:t>subduction</a:t>
            </a:r>
            <a:r>
              <a:rPr lang="en-US" dirty="0" smtClean="0"/>
              <a:t> zone’. The Nazca plate is being forced under the South American plate, resulting in the formation of the Andes. Many peaks in the Andes are volcanically active.</a:t>
            </a:r>
          </a:p>
          <a:p>
            <a:pPr marL="0" indent="0">
              <a:buNone/>
            </a:pPr>
            <a:endParaRPr lang="en-US" dirty="0"/>
          </a:p>
          <a:p>
            <a:pPr marL="0" indent="0">
              <a:buNone/>
            </a:pPr>
            <a:r>
              <a:rPr lang="en-US" dirty="0" smtClean="0"/>
              <a:t>THINK: Do we have active</a:t>
            </a:r>
          </a:p>
          <a:p>
            <a:pPr marL="0" indent="0">
              <a:buNone/>
            </a:pPr>
            <a:r>
              <a:rPr lang="en-US" dirty="0" smtClean="0"/>
              <a:t>volcanoes in OZ???</a:t>
            </a:r>
            <a:endParaRPr lang="en-US" dirty="0"/>
          </a:p>
        </p:txBody>
      </p:sp>
      <p:pic>
        <p:nvPicPr>
          <p:cNvPr id="8" name="Picture 7" descr="nazca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297" y="1194550"/>
            <a:ext cx="4387751" cy="2228699"/>
          </a:xfrm>
          <a:prstGeom prst="rect">
            <a:avLst/>
          </a:prstGeom>
        </p:spPr>
      </p:pic>
      <p:pic>
        <p:nvPicPr>
          <p:cNvPr id="9" name="Picture 8" descr="and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2677" y="3423249"/>
            <a:ext cx="2701323" cy="3349641"/>
          </a:xfrm>
          <a:prstGeom prst="rect">
            <a:avLst/>
          </a:prstGeom>
        </p:spPr>
      </p:pic>
      <p:pic>
        <p:nvPicPr>
          <p:cNvPr id="10" name="Picture 9" descr="nazca 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4582" y="3587426"/>
            <a:ext cx="2858095" cy="2810460"/>
          </a:xfrm>
          <a:prstGeom prst="rect">
            <a:avLst/>
          </a:prstGeom>
        </p:spPr>
      </p:pic>
    </p:spTree>
    <p:extLst>
      <p:ext uri="{BB962C8B-B14F-4D97-AF65-F5344CB8AC3E}">
        <p14:creationId xmlns:p14="http://schemas.microsoft.com/office/powerpoint/2010/main" val="2986428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plates move apart</a:t>
            </a:r>
            <a:endParaRPr lang="en-US" dirty="0"/>
          </a:p>
        </p:txBody>
      </p:sp>
      <p:sp>
        <p:nvSpPr>
          <p:cNvPr id="4" name="Content Placeholder 3"/>
          <p:cNvSpPr>
            <a:spLocks noGrp="1"/>
          </p:cNvSpPr>
          <p:nvPr>
            <p:ph sz="half" idx="1"/>
          </p:nvPr>
        </p:nvSpPr>
        <p:spPr/>
        <p:txBody>
          <a:bodyPr>
            <a:normAutofit lnSpcReduction="10000"/>
          </a:bodyPr>
          <a:lstStyle/>
          <a:p>
            <a:pPr marL="0" indent="0">
              <a:buNone/>
            </a:pPr>
            <a:r>
              <a:rPr lang="en-US" dirty="0" smtClean="0"/>
              <a:t>New crust forms from molten material that rises up when plates move apart. Divergent plate boundaries are responsible for rift valleys and new ocean floors and mid ocean islands. The great rift valley of East Africa is a young divergent plate.</a:t>
            </a:r>
            <a:endParaRPr lang="en-US" dirty="0"/>
          </a:p>
        </p:txBody>
      </p:sp>
      <p:pic>
        <p:nvPicPr>
          <p:cNvPr id="5" name="Picture 4" descr="rift valle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5593" y="1283945"/>
            <a:ext cx="3930716" cy="2944243"/>
          </a:xfrm>
          <a:prstGeom prst="rect">
            <a:avLst/>
          </a:prstGeom>
        </p:spPr>
      </p:pic>
      <p:pic>
        <p:nvPicPr>
          <p:cNvPr id="6" name="Picture 5" descr="rift valley for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0242" y="4228188"/>
            <a:ext cx="3192678" cy="2394509"/>
          </a:xfrm>
          <a:prstGeom prst="rect">
            <a:avLst/>
          </a:prstGeom>
        </p:spPr>
      </p:pic>
    </p:spTree>
    <p:extLst>
      <p:ext uri="{BB962C8B-B14F-4D97-AF65-F5344CB8AC3E}">
        <p14:creationId xmlns:p14="http://schemas.microsoft.com/office/powerpoint/2010/main" val="1532843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 – Knowledge check</a:t>
            </a:r>
            <a:endParaRPr lang="en-US" dirty="0"/>
          </a:p>
        </p:txBody>
      </p:sp>
      <p:sp>
        <p:nvSpPr>
          <p:cNvPr id="5" name="Content Placeholder 4"/>
          <p:cNvSpPr>
            <a:spLocks noGrp="1"/>
          </p:cNvSpPr>
          <p:nvPr>
            <p:ph idx="1"/>
          </p:nvPr>
        </p:nvSpPr>
        <p:spPr/>
        <p:txBody>
          <a:bodyPr/>
          <a:lstStyle/>
          <a:p>
            <a:pPr marL="633222" indent="-514350">
              <a:buAutoNum type="arabicPeriod"/>
            </a:pPr>
            <a:r>
              <a:rPr lang="en-US" dirty="0" smtClean="0"/>
              <a:t>What was “Pangaea”</a:t>
            </a:r>
          </a:p>
          <a:p>
            <a:pPr marL="633222" indent="-514350">
              <a:buAutoNum type="arabicPeriod"/>
            </a:pPr>
            <a:r>
              <a:rPr lang="en-US" dirty="0" smtClean="0"/>
              <a:t>Outline what “continental drift” is and what has caused it.</a:t>
            </a:r>
          </a:p>
          <a:p>
            <a:pPr marL="633222" indent="-514350">
              <a:buAutoNum type="arabicPeriod"/>
            </a:pPr>
            <a:r>
              <a:rPr lang="en-US" dirty="0" smtClean="0"/>
              <a:t>Why is Australia considered to be a “stable” continent?</a:t>
            </a:r>
          </a:p>
          <a:p>
            <a:pPr marL="118872" indent="0">
              <a:buNone/>
            </a:pPr>
            <a:endParaRPr lang="en-US" dirty="0"/>
          </a:p>
        </p:txBody>
      </p:sp>
    </p:spTree>
    <p:extLst>
      <p:ext uri="{BB962C8B-B14F-4D97-AF65-F5344CB8AC3E}">
        <p14:creationId xmlns:p14="http://schemas.microsoft.com/office/powerpoint/2010/main" val="180796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9619" y="58433"/>
            <a:ext cx="7612063" cy="1417638"/>
          </a:xfrm>
        </p:spPr>
        <p:txBody>
          <a:bodyPr/>
          <a:lstStyle/>
          <a:p>
            <a:r>
              <a:rPr lang="en-US" dirty="0" smtClean="0"/>
              <a:t>What We’ll </a:t>
            </a:r>
            <a:r>
              <a:rPr lang="en-US" dirty="0" smtClean="0"/>
              <a:t>Cover…</a:t>
            </a:r>
            <a:endParaRPr lang="en-US" dirty="0"/>
          </a:p>
        </p:txBody>
      </p:sp>
      <p:sp>
        <p:nvSpPr>
          <p:cNvPr id="6" name="Vertical Text Placeholder 5"/>
          <p:cNvSpPr>
            <a:spLocks noGrp="1"/>
          </p:cNvSpPr>
          <p:nvPr>
            <p:ph idx="1"/>
          </p:nvPr>
        </p:nvSpPr>
        <p:spPr/>
        <p:txBody>
          <a:bodyPr>
            <a:normAutofit lnSpcReduction="10000"/>
          </a:bodyPr>
          <a:lstStyle/>
          <a:p>
            <a:r>
              <a:rPr lang="en-US" sz="3200" dirty="0" smtClean="0"/>
              <a:t>Navigating your best friend:</a:t>
            </a:r>
          </a:p>
          <a:p>
            <a:pPr marL="0" indent="0">
              <a:buNone/>
            </a:pPr>
            <a:r>
              <a:rPr lang="en-US" sz="3200" dirty="0" smtClean="0"/>
              <a:t> VCAA &amp; the Study Design</a:t>
            </a:r>
          </a:p>
          <a:p>
            <a:r>
              <a:rPr lang="en-US" sz="3200" dirty="0" smtClean="0"/>
              <a:t>SACS and exams for the year</a:t>
            </a:r>
          </a:p>
          <a:p>
            <a:r>
              <a:rPr lang="en-US" sz="3200" dirty="0" smtClean="0"/>
              <a:t>Practical Work</a:t>
            </a:r>
          </a:p>
          <a:p>
            <a:r>
              <a:rPr lang="en-US" sz="3200" dirty="0" err="1" smtClean="0"/>
              <a:t>Organising</a:t>
            </a:r>
            <a:r>
              <a:rPr lang="en-US" sz="3200" dirty="0" smtClean="0"/>
              <a:t> Yourself</a:t>
            </a:r>
          </a:p>
          <a:p>
            <a:r>
              <a:rPr lang="en-US" sz="3200" dirty="0"/>
              <a:t>Unit 3 – Intro to main </a:t>
            </a:r>
            <a:r>
              <a:rPr lang="en-US" sz="3200" dirty="0" smtClean="0"/>
              <a:t>ideas</a:t>
            </a:r>
          </a:p>
          <a:p>
            <a:r>
              <a:rPr lang="en-US" sz="3200" i="1" dirty="0" smtClean="0"/>
              <a:t>How do I use “Learning Intentions”???</a:t>
            </a:r>
          </a:p>
          <a:p>
            <a:r>
              <a:rPr lang="en-US" sz="3200" dirty="0" smtClean="0"/>
              <a:t>Holiday Homework</a:t>
            </a:r>
          </a:p>
          <a:p>
            <a:pPr marL="0" indent="0">
              <a:buNone/>
            </a:pPr>
            <a:endParaRPr lang="en-US" dirty="0"/>
          </a:p>
        </p:txBody>
      </p:sp>
      <p:pic>
        <p:nvPicPr>
          <p:cNvPr id="7" name="Picture 6" descr="IMG_0298.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63860" y="2070846"/>
            <a:ext cx="2980140" cy="3989940"/>
          </a:xfrm>
          <a:prstGeom prst="rect">
            <a:avLst/>
          </a:prstGeom>
        </p:spPr>
      </p:pic>
    </p:spTree>
    <p:extLst>
      <p:ext uri="{BB962C8B-B14F-4D97-AF65-F5344CB8AC3E}">
        <p14:creationId xmlns:p14="http://schemas.microsoft.com/office/powerpoint/2010/main" val="34042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Review - Gondwanaland</a:t>
            </a:r>
            <a:endParaRPr lang="en-US" dirty="0"/>
          </a:p>
        </p:txBody>
      </p:sp>
      <p:sp>
        <p:nvSpPr>
          <p:cNvPr id="3" name="Content Placeholder 2"/>
          <p:cNvSpPr>
            <a:spLocks noGrp="1"/>
          </p:cNvSpPr>
          <p:nvPr>
            <p:ph idx="1"/>
          </p:nvPr>
        </p:nvSpPr>
        <p:spPr/>
        <p:txBody>
          <a:bodyPr/>
          <a:lstStyle/>
          <a:p>
            <a:r>
              <a:rPr lang="en-US" dirty="0" smtClean="0"/>
              <a:t>Formed when Pangaea separated it split into </a:t>
            </a:r>
            <a:r>
              <a:rPr lang="en-US" dirty="0" err="1" smtClean="0"/>
              <a:t>Laurasia</a:t>
            </a:r>
            <a:r>
              <a:rPr lang="en-US" dirty="0" smtClean="0"/>
              <a:t> and </a:t>
            </a:r>
            <a:r>
              <a:rPr lang="en-US" dirty="0" err="1" smtClean="0"/>
              <a:t>Gondwana</a:t>
            </a:r>
            <a:r>
              <a:rPr lang="en-US" dirty="0" smtClean="0"/>
              <a:t> around 200million years ago</a:t>
            </a:r>
          </a:p>
          <a:p>
            <a:endParaRPr lang="en-US" dirty="0"/>
          </a:p>
          <a:p>
            <a:r>
              <a:rPr lang="en-US" dirty="0" smtClean="0"/>
              <a:t>Includes most of the land masses of the Southern Hemisphere – </a:t>
            </a:r>
            <a:r>
              <a:rPr lang="en-US" dirty="0"/>
              <a:t>A</a:t>
            </a:r>
            <a:r>
              <a:rPr lang="en-US" dirty="0" smtClean="0"/>
              <a:t>ntarctica, South America, Africa, Madagascar, Australia, New Guinea, New Zealand, Indian subcontinent.</a:t>
            </a:r>
            <a:endParaRPr lang="en-US" dirty="0"/>
          </a:p>
        </p:txBody>
      </p:sp>
    </p:spTree>
    <p:extLst>
      <p:ext uri="{BB962C8B-B14F-4D97-AF65-F5344CB8AC3E}">
        <p14:creationId xmlns:p14="http://schemas.microsoft.com/office/powerpoint/2010/main" val="16173470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015509" y="220292"/>
            <a:ext cx="5300770" cy="6610960"/>
          </a:xfrm>
          <a:prstGeom prst="rect">
            <a:avLst/>
          </a:prstGeom>
        </p:spPr>
      </p:pic>
    </p:spTree>
    <p:extLst>
      <p:ext uri="{BB962C8B-B14F-4D97-AF65-F5344CB8AC3E}">
        <p14:creationId xmlns:p14="http://schemas.microsoft.com/office/powerpoint/2010/main" val="1565131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323" y="328210"/>
            <a:ext cx="8520477" cy="1044388"/>
          </a:xfrm>
        </p:spPr>
        <p:txBody>
          <a:bodyPr>
            <a:noAutofit/>
          </a:bodyPr>
          <a:lstStyle/>
          <a:p>
            <a:r>
              <a:rPr lang="en-US" sz="3600" dirty="0" smtClean="0"/>
              <a:t>So what has shaped Australia to make it the unique continent it is today?</a:t>
            </a:r>
            <a:endParaRPr lang="en-US" sz="3600" dirty="0"/>
          </a:p>
        </p:txBody>
      </p:sp>
      <p:sp>
        <p:nvSpPr>
          <p:cNvPr id="3" name="Content Placeholder 2"/>
          <p:cNvSpPr>
            <a:spLocks noGrp="1"/>
          </p:cNvSpPr>
          <p:nvPr>
            <p:ph idx="1"/>
          </p:nvPr>
        </p:nvSpPr>
        <p:spPr/>
        <p:txBody>
          <a:bodyPr/>
          <a:lstStyle/>
          <a:p>
            <a:pPr>
              <a:buNone/>
            </a:pPr>
            <a:endParaRPr lang="en-US" dirty="0"/>
          </a:p>
        </p:txBody>
      </p:sp>
      <p:pic>
        <p:nvPicPr>
          <p:cNvPr id="5" name="Picture 4"/>
          <p:cNvPicPr>
            <a:picLocks noChangeAspect="1"/>
          </p:cNvPicPr>
          <p:nvPr/>
        </p:nvPicPr>
        <p:blipFill>
          <a:blip r:embed="rId2"/>
          <a:stretch>
            <a:fillRect/>
          </a:stretch>
        </p:blipFill>
        <p:spPr>
          <a:xfrm>
            <a:off x="368088" y="2429808"/>
            <a:ext cx="3466863" cy="2446615"/>
          </a:xfrm>
          <a:prstGeom prst="rect">
            <a:avLst/>
          </a:prstGeom>
        </p:spPr>
      </p:pic>
      <p:pic>
        <p:nvPicPr>
          <p:cNvPr id="6" name="Picture 5"/>
          <p:cNvPicPr>
            <a:picLocks noChangeAspect="1"/>
          </p:cNvPicPr>
          <p:nvPr/>
        </p:nvPicPr>
        <p:blipFill>
          <a:blip r:embed="rId3"/>
          <a:stretch>
            <a:fillRect/>
          </a:stretch>
        </p:blipFill>
        <p:spPr>
          <a:xfrm>
            <a:off x="5763132" y="1459699"/>
            <a:ext cx="3015571" cy="2260735"/>
          </a:xfrm>
          <a:prstGeom prst="rect">
            <a:avLst/>
          </a:prstGeom>
        </p:spPr>
      </p:pic>
      <p:sp>
        <p:nvSpPr>
          <p:cNvPr id="9" name="TextBox 8"/>
          <p:cNvSpPr txBox="1"/>
          <p:nvPr/>
        </p:nvSpPr>
        <p:spPr>
          <a:xfrm>
            <a:off x="3834951" y="1644134"/>
            <a:ext cx="2082621" cy="369332"/>
          </a:xfrm>
          <a:prstGeom prst="rect">
            <a:avLst/>
          </a:prstGeom>
          <a:noFill/>
        </p:spPr>
        <p:txBody>
          <a:bodyPr wrap="none" rtlCol="0">
            <a:spAutoFit/>
          </a:bodyPr>
          <a:lstStyle/>
          <a:p>
            <a:r>
              <a:rPr lang="en-US" dirty="0" smtClean="0"/>
              <a:t>Unique Geography</a:t>
            </a:r>
            <a:endParaRPr lang="en-US" dirty="0"/>
          </a:p>
        </p:txBody>
      </p:sp>
      <p:sp>
        <p:nvSpPr>
          <p:cNvPr id="10" name="TextBox 9"/>
          <p:cNvSpPr txBox="1"/>
          <p:nvPr/>
        </p:nvSpPr>
        <p:spPr>
          <a:xfrm>
            <a:off x="1271568" y="1894792"/>
            <a:ext cx="1592428" cy="369332"/>
          </a:xfrm>
          <a:prstGeom prst="rect">
            <a:avLst/>
          </a:prstGeom>
          <a:noFill/>
        </p:spPr>
        <p:txBody>
          <a:bodyPr wrap="none" rtlCol="0">
            <a:spAutoFit/>
          </a:bodyPr>
          <a:lstStyle/>
          <a:p>
            <a:r>
              <a:rPr lang="en-US" dirty="0" smtClean="0"/>
              <a:t>Unique Fauna</a:t>
            </a:r>
            <a:endParaRPr lang="en-US" dirty="0"/>
          </a:p>
        </p:txBody>
      </p:sp>
      <p:sp>
        <p:nvSpPr>
          <p:cNvPr id="11" name="TextBox 10"/>
          <p:cNvSpPr txBox="1"/>
          <p:nvPr/>
        </p:nvSpPr>
        <p:spPr>
          <a:xfrm>
            <a:off x="2863996" y="5299066"/>
            <a:ext cx="1500569" cy="369332"/>
          </a:xfrm>
          <a:prstGeom prst="rect">
            <a:avLst/>
          </a:prstGeom>
          <a:noFill/>
        </p:spPr>
        <p:txBody>
          <a:bodyPr wrap="none" rtlCol="0">
            <a:spAutoFit/>
          </a:bodyPr>
          <a:lstStyle/>
          <a:p>
            <a:r>
              <a:rPr lang="en-US" dirty="0" smtClean="0"/>
              <a:t>Unique Flora</a:t>
            </a:r>
            <a:endParaRPr lang="en-US" dirty="0"/>
          </a:p>
        </p:txBody>
      </p:sp>
      <p:pic>
        <p:nvPicPr>
          <p:cNvPr id="12" name="Picture 11"/>
          <p:cNvPicPr>
            <a:picLocks noChangeAspect="1"/>
          </p:cNvPicPr>
          <p:nvPr/>
        </p:nvPicPr>
        <p:blipFill>
          <a:blip r:embed="rId4"/>
          <a:stretch>
            <a:fillRect/>
          </a:stretch>
        </p:blipFill>
        <p:spPr>
          <a:xfrm>
            <a:off x="4478717" y="3846049"/>
            <a:ext cx="3022132" cy="2656256"/>
          </a:xfrm>
          <a:prstGeom prst="rect">
            <a:avLst/>
          </a:prstGeom>
        </p:spPr>
      </p:pic>
    </p:spTree>
    <p:extLst>
      <p:ext uri="{BB962C8B-B14F-4D97-AF65-F5344CB8AC3E}">
        <p14:creationId xmlns:p14="http://schemas.microsoft.com/office/powerpoint/2010/main" val="15876327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Stick in the Map of OZ and:</a:t>
            </a:r>
            <a:endParaRPr lang="en-US" dirty="0"/>
          </a:p>
        </p:txBody>
      </p:sp>
      <p:sp>
        <p:nvSpPr>
          <p:cNvPr id="3" name="Content Placeholder 2"/>
          <p:cNvSpPr>
            <a:spLocks noGrp="1"/>
          </p:cNvSpPr>
          <p:nvPr>
            <p:ph idx="1"/>
          </p:nvPr>
        </p:nvSpPr>
        <p:spPr/>
        <p:txBody>
          <a:bodyPr>
            <a:normAutofit/>
          </a:bodyPr>
          <a:lstStyle/>
          <a:p>
            <a:r>
              <a:rPr lang="en-US" dirty="0" smtClean="0"/>
              <a:t>Annotate the following set of notes onto your map</a:t>
            </a:r>
          </a:p>
          <a:p>
            <a:pPr marL="0" indent="0">
              <a:buNone/>
            </a:pPr>
            <a:endParaRPr lang="en-US" dirty="0"/>
          </a:p>
          <a:p>
            <a:r>
              <a:rPr lang="en-US" dirty="0" smtClean="0"/>
              <a:t>Leave space to draw geographical features and climatic conditions in different regions</a:t>
            </a:r>
          </a:p>
          <a:p>
            <a:pPr marL="0" indent="0">
              <a:buNone/>
            </a:pPr>
            <a:endParaRPr lang="en-US" dirty="0"/>
          </a:p>
          <a:p>
            <a:r>
              <a:rPr lang="en-US" dirty="0" smtClean="0"/>
              <a:t>Include examples of uniquely adapted Australian flora and fauna</a:t>
            </a:r>
          </a:p>
        </p:txBody>
      </p:sp>
    </p:spTree>
    <p:extLst>
      <p:ext uri="{BB962C8B-B14F-4D97-AF65-F5344CB8AC3E}">
        <p14:creationId xmlns:p14="http://schemas.microsoft.com/office/powerpoint/2010/main" val="33907249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that have caused Australia to be Unique</a:t>
            </a:r>
            <a:endParaRPr lang="en-US" dirty="0"/>
          </a:p>
        </p:txBody>
      </p:sp>
      <p:sp>
        <p:nvSpPr>
          <p:cNvPr id="3" name="Content Placeholder 2"/>
          <p:cNvSpPr>
            <a:spLocks noGrp="1"/>
          </p:cNvSpPr>
          <p:nvPr>
            <p:ph idx="1"/>
          </p:nvPr>
        </p:nvSpPr>
        <p:spPr/>
        <p:txBody>
          <a:bodyPr>
            <a:normAutofit/>
          </a:bodyPr>
          <a:lstStyle/>
          <a:p>
            <a:pPr>
              <a:lnSpc>
                <a:spcPct val="90000"/>
              </a:lnSpc>
            </a:pPr>
            <a:r>
              <a:rPr lang="en-AU" dirty="0">
                <a:latin typeface="News Gothic MT" charset="0"/>
              </a:rPr>
              <a:t>The uniqueness of Australia has been shaped by three main factors</a:t>
            </a:r>
            <a:r>
              <a:rPr lang="en-AU" dirty="0" smtClean="0">
                <a:latin typeface="News Gothic MT" charset="0"/>
              </a:rPr>
              <a:t>:</a:t>
            </a:r>
          </a:p>
          <a:p>
            <a:pPr>
              <a:lnSpc>
                <a:spcPct val="90000"/>
              </a:lnSpc>
            </a:pPr>
            <a:endParaRPr lang="en-AU" dirty="0">
              <a:latin typeface="News Gothic MT" charset="0"/>
            </a:endParaRPr>
          </a:p>
          <a:p>
            <a:pPr>
              <a:lnSpc>
                <a:spcPct val="90000"/>
              </a:lnSpc>
            </a:pPr>
            <a:r>
              <a:rPr lang="en-AU" b="1" dirty="0">
                <a:latin typeface="News Gothic MT" charset="0"/>
              </a:rPr>
              <a:t>Biological isolation </a:t>
            </a:r>
            <a:endParaRPr lang="en-AU" b="1" dirty="0" smtClean="0">
              <a:latin typeface="News Gothic MT" charset="0"/>
            </a:endParaRPr>
          </a:p>
          <a:p>
            <a:pPr>
              <a:lnSpc>
                <a:spcPct val="90000"/>
              </a:lnSpc>
            </a:pPr>
            <a:endParaRPr lang="en-AU" b="1" dirty="0" smtClean="0">
              <a:latin typeface="News Gothic MT" charset="0"/>
            </a:endParaRPr>
          </a:p>
          <a:p>
            <a:pPr>
              <a:lnSpc>
                <a:spcPct val="90000"/>
              </a:lnSpc>
            </a:pPr>
            <a:r>
              <a:rPr lang="en-AU" b="1" dirty="0" smtClean="0">
                <a:latin typeface="News Gothic MT" charset="0"/>
              </a:rPr>
              <a:t>Geological stability</a:t>
            </a:r>
          </a:p>
          <a:p>
            <a:pPr>
              <a:lnSpc>
                <a:spcPct val="90000"/>
              </a:lnSpc>
            </a:pPr>
            <a:endParaRPr lang="en-AU" b="1" dirty="0" smtClean="0">
              <a:latin typeface="News Gothic MT" charset="0"/>
            </a:endParaRPr>
          </a:p>
          <a:p>
            <a:pPr>
              <a:lnSpc>
                <a:spcPct val="90000"/>
              </a:lnSpc>
            </a:pPr>
            <a:r>
              <a:rPr lang="en-AU" b="1" dirty="0" smtClean="0">
                <a:latin typeface="News Gothic MT" charset="0"/>
              </a:rPr>
              <a:t>An </a:t>
            </a:r>
            <a:r>
              <a:rPr lang="en-AU" b="1" dirty="0">
                <a:latin typeface="News Gothic MT" charset="0"/>
              </a:rPr>
              <a:t>erratic climate </a:t>
            </a:r>
            <a:endParaRPr lang="en-US" dirty="0"/>
          </a:p>
        </p:txBody>
      </p:sp>
    </p:spTree>
    <p:extLst>
      <p:ext uri="{BB962C8B-B14F-4D97-AF65-F5344CB8AC3E}">
        <p14:creationId xmlns:p14="http://schemas.microsoft.com/office/powerpoint/2010/main" val="31459066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 Australia</a:t>
            </a:r>
            <a:endParaRPr lang="en-US" dirty="0"/>
          </a:p>
        </p:txBody>
      </p:sp>
      <p:sp>
        <p:nvSpPr>
          <p:cNvPr id="3" name="Content Placeholder 2"/>
          <p:cNvSpPr>
            <a:spLocks noGrp="1"/>
          </p:cNvSpPr>
          <p:nvPr>
            <p:ph idx="1"/>
          </p:nvPr>
        </p:nvSpPr>
        <p:spPr/>
        <p:txBody>
          <a:bodyPr>
            <a:normAutofit lnSpcReduction="10000"/>
          </a:bodyPr>
          <a:lstStyle/>
          <a:p>
            <a:r>
              <a:rPr lang="en-US" dirty="0">
                <a:effectLst>
                  <a:outerShdw blurRad="50800" dist="38100" dir="16200000" rotWithShape="0">
                    <a:prstClr val="black">
                      <a:alpha val="40000"/>
                    </a:prstClr>
                  </a:outerShdw>
                </a:effectLst>
                <a:cs typeface="Abadi MT Condensed Light"/>
              </a:rPr>
              <a:t>Australia is considered to be one of 12 </a:t>
            </a:r>
            <a:r>
              <a:rPr lang="en-US" dirty="0" smtClean="0">
                <a:effectLst>
                  <a:outerShdw blurRad="50800" dist="38100" dir="16200000" rotWithShape="0">
                    <a:prstClr val="black">
                      <a:alpha val="40000"/>
                    </a:prstClr>
                  </a:outerShdw>
                </a:effectLst>
                <a:cs typeface="Abadi MT Condensed Light"/>
              </a:rPr>
              <a:t>“</a:t>
            </a:r>
            <a:r>
              <a:rPr lang="en-US" dirty="0" err="1" smtClean="0">
                <a:effectLst>
                  <a:outerShdw blurRad="50800" dist="38100" dir="16200000" rotWithShape="0">
                    <a:prstClr val="black">
                      <a:alpha val="40000"/>
                    </a:prstClr>
                  </a:outerShdw>
                </a:effectLst>
                <a:cs typeface="Abadi MT Condensed Light"/>
              </a:rPr>
              <a:t>megadiverse</a:t>
            </a:r>
            <a:r>
              <a:rPr lang="en-US" dirty="0" smtClean="0">
                <a:effectLst>
                  <a:outerShdw blurRad="50800" dist="38100" dir="16200000" rotWithShape="0">
                    <a:prstClr val="black">
                      <a:alpha val="40000"/>
                    </a:prstClr>
                  </a:outerShdw>
                </a:effectLst>
                <a:cs typeface="Abadi MT Condensed Light"/>
              </a:rPr>
              <a:t>” countries </a:t>
            </a:r>
            <a:r>
              <a:rPr lang="en-US" dirty="0">
                <a:effectLst>
                  <a:outerShdw blurRad="50800" dist="38100" dir="16200000" rotWithShape="0">
                    <a:prstClr val="black">
                      <a:alpha val="40000"/>
                    </a:prstClr>
                  </a:outerShdw>
                </a:effectLst>
                <a:cs typeface="Abadi MT Condensed Light"/>
              </a:rPr>
              <a:t>– these contain 75% </a:t>
            </a:r>
            <a:r>
              <a:rPr lang="en-US" dirty="0" smtClean="0">
                <a:effectLst>
                  <a:outerShdw blurRad="50800" dist="38100" dir="16200000" rotWithShape="0">
                    <a:prstClr val="black">
                      <a:alpha val="40000"/>
                    </a:prstClr>
                  </a:outerShdw>
                </a:effectLst>
                <a:cs typeface="Abadi MT Condensed Light"/>
              </a:rPr>
              <a:t>of </a:t>
            </a:r>
            <a:r>
              <a:rPr lang="en-US" dirty="0">
                <a:effectLst>
                  <a:outerShdw blurRad="50800" dist="38100" dir="16200000" rotWithShape="0">
                    <a:prstClr val="black">
                      <a:alpha val="40000"/>
                    </a:prstClr>
                  </a:outerShdw>
                </a:effectLst>
                <a:cs typeface="Abadi MT Condensed Light"/>
              </a:rPr>
              <a:t>the </a:t>
            </a:r>
            <a:r>
              <a:rPr lang="en-US" dirty="0" smtClean="0">
                <a:effectLst>
                  <a:outerShdw blurRad="50800" dist="38100" dir="16200000" rotWithShape="0">
                    <a:prstClr val="black">
                      <a:alpha val="40000"/>
                    </a:prstClr>
                  </a:outerShdw>
                </a:effectLst>
                <a:cs typeface="Abadi MT Condensed Light"/>
              </a:rPr>
              <a:t>Earth’s </a:t>
            </a:r>
            <a:r>
              <a:rPr lang="en-US" dirty="0">
                <a:effectLst>
                  <a:outerShdw blurRad="50800" dist="38100" dir="16200000" rotWithShape="0">
                    <a:prstClr val="black">
                      <a:alpha val="40000"/>
                    </a:prstClr>
                  </a:outerShdw>
                </a:effectLst>
                <a:cs typeface="Abadi MT Condensed Light"/>
              </a:rPr>
              <a:t>total biodiversity</a:t>
            </a:r>
          </a:p>
          <a:p>
            <a:r>
              <a:rPr lang="en-US" dirty="0">
                <a:effectLst>
                  <a:outerShdw blurRad="50800" dist="38100" dir="16200000" rotWithShape="0">
                    <a:prstClr val="black">
                      <a:alpha val="40000"/>
                    </a:prstClr>
                  </a:outerShdw>
                </a:effectLst>
                <a:cs typeface="Abadi MT Condensed Light"/>
              </a:rPr>
              <a:t>In </a:t>
            </a:r>
            <a:r>
              <a:rPr lang="en-US" dirty="0" smtClean="0">
                <a:effectLst>
                  <a:outerShdw blurRad="50800" dist="38100" dir="16200000" rotWithShape="0">
                    <a:prstClr val="black">
                      <a:alpha val="40000"/>
                    </a:prstClr>
                  </a:outerShdw>
                </a:effectLst>
                <a:cs typeface="Abadi MT Condensed Light"/>
              </a:rPr>
              <a:t>Oz, </a:t>
            </a:r>
            <a:r>
              <a:rPr lang="en-US" dirty="0">
                <a:effectLst>
                  <a:outerShdw blurRad="50800" dist="38100" dir="16200000" rotWithShape="0">
                    <a:prstClr val="black">
                      <a:alpha val="40000"/>
                    </a:prstClr>
                  </a:outerShdw>
                </a:effectLst>
                <a:cs typeface="Abadi MT Condensed Light"/>
              </a:rPr>
              <a:t>more that 80% are </a:t>
            </a:r>
            <a:r>
              <a:rPr lang="en-US" b="1" i="1" u="sng" dirty="0">
                <a:effectLst>
                  <a:outerShdw blurRad="50800" dist="38100" dir="16200000" rotWithShape="0">
                    <a:prstClr val="black">
                      <a:alpha val="40000"/>
                    </a:prstClr>
                  </a:outerShdw>
                </a:effectLst>
                <a:cs typeface="Abadi MT Condensed Light"/>
              </a:rPr>
              <a:t>endemic</a:t>
            </a:r>
          </a:p>
          <a:p>
            <a:r>
              <a:rPr lang="en-US" dirty="0">
                <a:effectLst>
                  <a:outerShdw blurRad="50800" dist="38100" dir="16200000" rotWithShape="0">
                    <a:prstClr val="black">
                      <a:alpha val="40000"/>
                    </a:prstClr>
                  </a:outerShdw>
                </a:effectLst>
                <a:cs typeface="Abadi MT Condensed Light"/>
              </a:rPr>
              <a:t>There are 7 families of mammals endemic to O</a:t>
            </a:r>
            <a:r>
              <a:rPr lang="en-US" dirty="0" smtClean="0">
                <a:effectLst>
                  <a:outerShdw blurRad="50800" dist="38100" dir="16200000" rotWithShape="0">
                    <a:prstClr val="black">
                      <a:alpha val="40000"/>
                    </a:prstClr>
                  </a:outerShdw>
                </a:effectLst>
                <a:cs typeface="Abadi MT Condensed Light"/>
              </a:rPr>
              <a:t>z</a:t>
            </a:r>
            <a:endParaRPr lang="en-US" dirty="0">
              <a:effectLst>
                <a:outerShdw blurRad="50800" dist="38100" dir="16200000" rotWithShape="0">
                  <a:prstClr val="black">
                    <a:alpha val="40000"/>
                  </a:prstClr>
                </a:outerShdw>
              </a:effectLst>
              <a:cs typeface="Abadi MT Condensed Light"/>
            </a:endParaRPr>
          </a:p>
          <a:p>
            <a:r>
              <a:rPr lang="en-US" dirty="0">
                <a:effectLst>
                  <a:outerShdw blurRad="50800" dist="38100" dir="16200000" rotWithShape="0">
                    <a:prstClr val="black">
                      <a:alpha val="40000"/>
                    </a:prstClr>
                  </a:outerShdw>
                </a:effectLst>
                <a:cs typeface="Abadi MT Condensed Light"/>
              </a:rPr>
              <a:t>About 85 per cent of flowering plants, 84 per cent of mammals and more than 45 per cent of birds are unique to Australia.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99830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Australia so unique?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Biological Isolation – refers to the </a:t>
            </a:r>
            <a:r>
              <a:rPr lang="en-US" dirty="0"/>
              <a:t>amount of time that Australia has been separated from other </a:t>
            </a:r>
            <a:r>
              <a:rPr lang="en-US" dirty="0" smtClean="0"/>
              <a:t>continents. </a:t>
            </a:r>
            <a:r>
              <a:rPr lang="en-AU" dirty="0"/>
              <a:t>F</a:t>
            </a:r>
            <a:r>
              <a:rPr lang="en-AU" dirty="0" smtClean="0"/>
              <a:t>lora </a:t>
            </a:r>
            <a:r>
              <a:rPr lang="en-AU" dirty="0"/>
              <a:t>and fauna have been able to evolve in isolation</a:t>
            </a:r>
            <a:r>
              <a:rPr lang="en-AU" dirty="0" smtClean="0"/>
              <a:t>.</a:t>
            </a:r>
          </a:p>
          <a:p>
            <a:pPr marL="118872" indent="0">
              <a:buNone/>
            </a:pPr>
            <a:endParaRPr lang="en-US" dirty="0" smtClean="0"/>
          </a:p>
          <a:p>
            <a:r>
              <a:rPr lang="en-US" dirty="0" smtClean="0"/>
              <a:t>Geological Stability - </a:t>
            </a:r>
            <a:r>
              <a:rPr lang="en-US" dirty="0"/>
              <a:t>Australia has experienced very few earthquakes, development </a:t>
            </a:r>
            <a:r>
              <a:rPr lang="en-US" dirty="0" smtClean="0"/>
              <a:t>of low mountains ranges. </a:t>
            </a:r>
            <a:r>
              <a:rPr lang="en-AU" dirty="0" smtClean="0"/>
              <a:t>Volcanoes </a:t>
            </a:r>
            <a:r>
              <a:rPr lang="en-AU" dirty="0"/>
              <a:t>are </a:t>
            </a:r>
            <a:r>
              <a:rPr lang="en-AU" dirty="0" smtClean="0"/>
              <a:t>stabilised (inactive), </a:t>
            </a:r>
            <a:r>
              <a:rPr lang="en-AU" dirty="0"/>
              <a:t>no </a:t>
            </a:r>
            <a:r>
              <a:rPr lang="en-AU" dirty="0" smtClean="0"/>
              <a:t>existing glaciers</a:t>
            </a:r>
            <a:r>
              <a:rPr lang="en-AU" dirty="0"/>
              <a:t>, therefore no new nutrients provided for the soil.</a:t>
            </a:r>
          </a:p>
          <a:p>
            <a:pPr marL="118872" indent="0">
              <a:buNone/>
            </a:pPr>
            <a:endParaRPr lang="en-US" dirty="0" smtClean="0"/>
          </a:p>
          <a:p>
            <a:r>
              <a:rPr lang="en-US" dirty="0" smtClean="0"/>
              <a:t>Erratic Climate -Australia </a:t>
            </a:r>
            <a:r>
              <a:rPr lang="en-US" dirty="0"/>
              <a:t>is the driest continent on Earth. Its climate is very erratic, often moving from one extreme directly to the </a:t>
            </a:r>
            <a:r>
              <a:rPr lang="en-US" dirty="0" smtClean="0"/>
              <a:t>other (</a:t>
            </a:r>
            <a:r>
              <a:rPr lang="en-AU" dirty="0"/>
              <a:t>E</a:t>
            </a:r>
            <a:r>
              <a:rPr lang="en-AU" dirty="0" smtClean="0"/>
              <a:t>l </a:t>
            </a:r>
            <a:r>
              <a:rPr lang="en-AU" dirty="0"/>
              <a:t>N</a:t>
            </a:r>
            <a:r>
              <a:rPr lang="en-AU" dirty="0" smtClean="0"/>
              <a:t>ino </a:t>
            </a:r>
            <a:r>
              <a:rPr lang="en-AU" dirty="0"/>
              <a:t>– extreme </a:t>
            </a:r>
            <a:r>
              <a:rPr lang="en-AU" dirty="0" smtClean="0"/>
              <a:t>climate).</a:t>
            </a:r>
            <a:endParaRPr lang="en-AU" dirty="0"/>
          </a:p>
          <a:p>
            <a:endParaRPr lang="en-US" dirty="0"/>
          </a:p>
        </p:txBody>
      </p:sp>
    </p:spTree>
    <p:extLst>
      <p:ext uri="{BB962C8B-B14F-4D97-AF65-F5344CB8AC3E}">
        <p14:creationId xmlns:p14="http://schemas.microsoft.com/office/powerpoint/2010/main" val="7138836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 Isolation</a:t>
            </a:r>
            <a:endParaRPr lang="en-US" dirty="0"/>
          </a:p>
        </p:txBody>
      </p:sp>
      <p:sp>
        <p:nvSpPr>
          <p:cNvPr id="3" name="Content Placeholder 2"/>
          <p:cNvSpPr>
            <a:spLocks noGrp="1"/>
          </p:cNvSpPr>
          <p:nvPr>
            <p:ph idx="1"/>
          </p:nvPr>
        </p:nvSpPr>
        <p:spPr>
          <a:xfrm>
            <a:off x="181444" y="1575351"/>
            <a:ext cx="8845374" cy="5160077"/>
          </a:xfrm>
        </p:spPr>
        <p:txBody>
          <a:bodyPr>
            <a:normAutofit/>
          </a:bodyPr>
          <a:lstStyle/>
          <a:p>
            <a:r>
              <a:rPr lang="en-US" dirty="0"/>
              <a:t>Millions of </a:t>
            </a:r>
            <a:r>
              <a:rPr lang="en-US" dirty="0" smtClean="0"/>
              <a:t>years (</a:t>
            </a:r>
            <a:r>
              <a:rPr lang="en-US" b="1" dirty="0" smtClean="0"/>
              <a:t>approx. how long?)</a:t>
            </a:r>
            <a:r>
              <a:rPr lang="en-US" dirty="0" smtClean="0"/>
              <a:t> </a:t>
            </a:r>
            <a:r>
              <a:rPr lang="en-US" dirty="0"/>
              <a:t>of isolation from other continents have resulted in Australia’s plants and animals </a:t>
            </a:r>
            <a:r>
              <a:rPr lang="en-US" b="1" i="1" u="sng" dirty="0"/>
              <a:t>evolving very differently </a:t>
            </a:r>
            <a:r>
              <a:rPr lang="en-US" dirty="0"/>
              <a:t>to other </a:t>
            </a:r>
            <a:r>
              <a:rPr lang="en-US" dirty="0" smtClean="0"/>
              <a:t>places</a:t>
            </a:r>
          </a:p>
          <a:p>
            <a:pPr lvl="1"/>
            <a:r>
              <a:rPr lang="en-US" dirty="0" smtClean="0"/>
              <a:t>Of the 1350 species of Acacias in the world, 1000 found here</a:t>
            </a:r>
          </a:p>
          <a:p>
            <a:r>
              <a:rPr lang="en-US" dirty="0" smtClean="0"/>
              <a:t>This </a:t>
            </a:r>
            <a:r>
              <a:rPr lang="en-US" dirty="0"/>
              <a:t>has also contributed to the high number of </a:t>
            </a:r>
            <a:r>
              <a:rPr lang="en-US" i="1" dirty="0"/>
              <a:t>endemic species </a:t>
            </a:r>
            <a:r>
              <a:rPr lang="en-US" dirty="0"/>
              <a:t>found in Australia</a:t>
            </a:r>
            <a:r>
              <a:rPr lang="en-US" dirty="0" smtClean="0"/>
              <a:t>.</a:t>
            </a:r>
          </a:p>
          <a:p>
            <a:pPr marL="118872" indent="0">
              <a:buNone/>
            </a:pPr>
            <a:r>
              <a:rPr lang="en-US" dirty="0" smtClean="0"/>
              <a:t> </a:t>
            </a:r>
            <a:endParaRPr lang="en-US" dirty="0"/>
          </a:p>
        </p:txBody>
      </p:sp>
      <p:pic>
        <p:nvPicPr>
          <p:cNvPr id="5" name="Picture 4"/>
          <p:cNvPicPr>
            <a:picLocks noChangeAspect="1"/>
          </p:cNvPicPr>
          <p:nvPr/>
        </p:nvPicPr>
        <p:blipFill>
          <a:blip r:embed="rId2"/>
          <a:stretch>
            <a:fillRect/>
          </a:stretch>
        </p:blipFill>
        <p:spPr>
          <a:xfrm>
            <a:off x="6955336" y="5356952"/>
            <a:ext cx="2071481" cy="1378476"/>
          </a:xfrm>
          <a:prstGeom prst="rect">
            <a:avLst/>
          </a:prstGeom>
        </p:spPr>
      </p:pic>
      <p:pic>
        <p:nvPicPr>
          <p:cNvPr id="7" name="Picture 6"/>
          <p:cNvPicPr>
            <a:picLocks noChangeAspect="1"/>
          </p:cNvPicPr>
          <p:nvPr/>
        </p:nvPicPr>
        <p:blipFill>
          <a:blip r:embed="rId3"/>
          <a:stretch>
            <a:fillRect/>
          </a:stretch>
        </p:blipFill>
        <p:spPr>
          <a:xfrm>
            <a:off x="1300997" y="5779286"/>
            <a:ext cx="1163612" cy="1078713"/>
          </a:xfrm>
          <a:prstGeom prst="rect">
            <a:avLst/>
          </a:prstGeom>
        </p:spPr>
      </p:pic>
    </p:spTree>
    <p:extLst>
      <p:ext uri="{BB962C8B-B14F-4D97-AF65-F5344CB8AC3E}">
        <p14:creationId xmlns:p14="http://schemas.microsoft.com/office/powerpoint/2010/main" val="30700594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Biological Isolation</a:t>
            </a:r>
          </a:p>
        </p:txBody>
      </p:sp>
      <p:sp>
        <p:nvSpPr>
          <p:cNvPr id="3" name="Content Placeholder 2"/>
          <p:cNvSpPr>
            <a:spLocks noGrp="1"/>
          </p:cNvSpPr>
          <p:nvPr>
            <p:ph idx="1"/>
          </p:nvPr>
        </p:nvSpPr>
        <p:spPr/>
        <p:txBody>
          <a:bodyPr>
            <a:normAutofit lnSpcReduction="10000"/>
          </a:bodyPr>
          <a:lstStyle/>
          <a:p>
            <a:r>
              <a:rPr lang="en-US" dirty="0"/>
              <a:t> Many of these species have been found </a:t>
            </a:r>
            <a:r>
              <a:rPr lang="en-US" dirty="0" smtClean="0"/>
              <a:t>to be </a:t>
            </a:r>
            <a:r>
              <a:rPr lang="en-US" dirty="0"/>
              <a:t>closely related to other species found around the world through the research of </a:t>
            </a:r>
            <a:r>
              <a:rPr lang="en-US" dirty="0" smtClean="0"/>
              <a:t>fossils (</a:t>
            </a:r>
            <a:r>
              <a:rPr lang="en-US" dirty="0" err="1" smtClean="0"/>
              <a:t>eg</a:t>
            </a:r>
            <a:r>
              <a:rPr lang="en-US" dirty="0" smtClean="0"/>
              <a:t> water rats in England – Platypus)</a:t>
            </a:r>
            <a:endParaRPr lang="en-US" dirty="0"/>
          </a:p>
          <a:p>
            <a:endParaRPr lang="en-US" dirty="0"/>
          </a:p>
          <a:p>
            <a:r>
              <a:rPr lang="en-US" dirty="0"/>
              <a:t>This also meant that due to the lack of </a:t>
            </a:r>
            <a:r>
              <a:rPr lang="en-US" dirty="0" smtClean="0"/>
              <a:t>predators from </a:t>
            </a:r>
            <a:r>
              <a:rPr lang="en-US" dirty="0" err="1" smtClean="0"/>
              <a:t>Laurasian</a:t>
            </a:r>
            <a:r>
              <a:rPr lang="en-US" dirty="0" smtClean="0"/>
              <a:t> continents </a:t>
            </a:r>
            <a:r>
              <a:rPr lang="en-US" dirty="0"/>
              <a:t>that the mammals that we see today were able to flourish</a:t>
            </a:r>
          </a:p>
        </p:txBody>
      </p:sp>
    </p:spTree>
    <p:extLst>
      <p:ext uri="{BB962C8B-B14F-4D97-AF65-F5344CB8AC3E}">
        <p14:creationId xmlns:p14="http://schemas.microsoft.com/office/powerpoint/2010/main" val="29547949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4823" y="462159"/>
            <a:ext cx="7612063" cy="1417638"/>
          </a:xfrm>
        </p:spPr>
        <p:txBody>
          <a:bodyPr/>
          <a:lstStyle/>
          <a:p>
            <a:r>
              <a:rPr lang="en-US" dirty="0" smtClean="0"/>
              <a:t>Geological stability</a:t>
            </a:r>
            <a:endParaRPr lang="en-US" dirty="0"/>
          </a:p>
        </p:txBody>
      </p:sp>
      <p:sp>
        <p:nvSpPr>
          <p:cNvPr id="3" name="Content Placeholder 2"/>
          <p:cNvSpPr>
            <a:spLocks noGrp="1"/>
          </p:cNvSpPr>
          <p:nvPr>
            <p:ph idx="1"/>
          </p:nvPr>
        </p:nvSpPr>
        <p:spPr>
          <a:xfrm>
            <a:off x="192928" y="1614266"/>
            <a:ext cx="8493872" cy="5298724"/>
          </a:xfrm>
        </p:spPr>
        <p:txBody>
          <a:bodyPr>
            <a:normAutofit lnSpcReduction="10000"/>
          </a:bodyPr>
          <a:lstStyle/>
          <a:p>
            <a:r>
              <a:rPr lang="en-US" dirty="0" smtClean="0"/>
              <a:t>The Australian </a:t>
            </a:r>
            <a:r>
              <a:rPr lang="en-US" dirty="0"/>
              <a:t>continent hasn’t changed, other than eroded, since the uplift of the Great Dividing Range 80 million years ago. </a:t>
            </a:r>
            <a:endParaRPr lang="en-US" dirty="0" smtClean="0"/>
          </a:p>
          <a:p>
            <a:r>
              <a:rPr lang="en-US" dirty="0" smtClean="0"/>
              <a:t>This </a:t>
            </a:r>
            <a:r>
              <a:rPr lang="en-US" dirty="0"/>
              <a:t>geological stability has given erosion a lot of time to expose some of the world's oldest and most amazing rock formations, like </a:t>
            </a:r>
            <a:r>
              <a:rPr lang="en-US" dirty="0" smtClean="0"/>
              <a:t>the 12 </a:t>
            </a:r>
            <a:r>
              <a:rPr lang="en-US" dirty="0"/>
              <a:t>Apostles.  </a:t>
            </a:r>
          </a:p>
          <a:p>
            <a:r>
              <a:rPr lang="en-US" dirty="0"/>
              <a:t>Geological stability is a characteristic that has resulted in only relatively minor change to Australia's geological substrates and many of its landscapes over extremely long periods of time. </a:t>
            </a:r>
            <a:endParaRPr lang="en-US" dirty="0" smtClean="0"/>
          </a:p>
          <a:p>
            <a:pPr marL="118872" indent="0">
              <a:buNone/>
            </a:pPr>
            <a:endParaRPr lang="en-US" dirty="0" smtClean="0"/>
          </a:p>
        </p:txBody>
      </p:sp>
      <p:pic>
        <p:nvPicPr>
          <p:cNvPr id="4" name="Picture 3"/>
          <p:cNvPicPr>
            <a:picLocks noChangeAspect="1"/>
          </p:cNvPicPr>
          <p:nvPr/>
        </p:nvPicPr>
        <p:blipFill>
          <a:blip r:embed="rId2"/>
          <a:stretch>
            <a:fillRect/>
          </a:stretch>
        </p:blipFill>
        <p:spPr>
          <a:xfrm>
            <a:off x="192928" y="0"/>
            <a:ext cx="2864217" cy="1824537"/>
          </a:xfrm>
          <a:prstGeom prst="rect">
            <a:avLst/>
          </a:prstGeom>
        </p:spPr>
      </p:pic>
    </p:spTree>
    <p:extLst>
      <p:ext uri="{BB962C8B-B14F-4D97-AF65-F5344CB8AC3E}">
        <p14:creationId xmlns:p14="http://schemas.microsoft.com/office/powerpoint/2010/main" val="975119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Reality Check!</a:t>
            </a:r>
            <a:endParaRPr lang="en-US" dirty="0"/>
          </a:p>
        </p:txBody>
      </p:sp>
      <p:sp>
        <p:nvSpPr>
          <p:cNvPr id="3" name="Content Placeholder 2"/>
          <p:cNvSpPr>
            <a:spLocks noGrp="1"/>
          </p:cNvSpPr>
          <p:nvPr>
            <p:ph idx="1"/>
          </p:nvPr>
        </p:nvSpPr>
        <p:spPr/>
        <p:txBody>
          <a:bodyPr>
            <a:normAutofit/>
          </a:bodyPr>
          <a:lstStyle/>
          <a:p>
            <a:r>
              <a:rPr lang="en-US" dirty="0" smtClean="0"/>
              <a:t>THIS IS A UNIT 3 / 4 SUBJECT…EVERTHING COUNTS!!</a:t>
            </a:r>
          </a:p>
          <a:p>
            <a:pPr lvl="1"/>
            <a:r>
              <a:rPr lang="en-US" dirty="0" smtClean="0"/>
              <a:t>At least 2 SAC tasks per unit (total 50%); Final Exam (50%)</a:t>
            </a:r>
          </a:p>
          <a:p>
            <a:r>
              <a:rPr lang="en-US" dirty="0" smtClean="0"/>
              <a:t>If you want feedback, YOU need to take initiative</a:t>
            </a:r>
            <a:endParaRPr lang="en-US" dirty="0"/>
          </a:p>
          <a:p>
            <a:r>
              <a:rPr lang="en-US" dirty="0" smtClean="0"/>
              <a:t>If you want to do your best, EMPOWER yourself and KNOW THE STUDY DESIGN!</a:t>
            </a:r>
            <a:endParaRPr lang="en-US" dirty="0"/>
          </a:p>
        </p:txBody>
      </p:sp>
    </p:spTree>
    <p:extLst>
      <p:ext uri="{BB962C8B-B14F-4D97-AF65-F5344CB8AC3E}">
        <p14:creationId xmlns:p14="http://schemas.microsoft.com/office/powerpoint/2010/main" val="27573994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Geological stability</a:t>
            </a:r>
          </a:p>
        </p:txBody>
      </p:sp>
      <p:sp>
        <p:nvSpPr>
          <p:cNvPr id="3" name="Content Placeholder 2"/>
          <p:cNvSpPr>
            <a:spLocks noGrp="1"/>
          </p:cNvSpPr>
          <p:nvPr>
            <p:ph idx="1"/>
          </p:nvPr>
        </p:nvSpPr>
        <p:spPr/>
        <p:txBody>
          <a:bodyPr>
            <a:normAutofit fontScale="85000" lnSpcReduction="10000"/>
          </a:bodyPr>
          <a:lstStyle/>
          <a:p>
            <a:r>
              <a:rPr lang="en-US" dirty="0"/>
              <a:t>Where there is no geological activity, there is no formation of new fertile soils, instead the old soil is leached and blown away, leaving plants with little chance to fasten their roots.</a:t>
            </a:r>
          </a:p>
          <a:p>
            <a:pPr marL="118872" indent="0">
              <a:buNone/>
            </a:pPr>
            <a:endParaRPr lang="en-US" dirty="0"/>
          </a:p>
          <a:p>
            <a:r>
              <a:rPr lang="en-US" dirty="0"/>
              <a:t>These soil conditions have forced plants to develop </a:t>
            </a:r>
            <a:r>
              <a:rPr lang="en-US" dirty="0" smtClean="0"/>
              <a:t>unique adaptations </a:t>
            </a:r>
            <a:r>
              <a:rPr lang="en-US" dirty="0"/>
              <a:t>to balance on a bare rock wall or develop long roots to survive in a lifeless desert</a:t>
            </a:r>
            <a:r>
              <a:rPr lang="en-US" dirty="0" smtClean="0"/>
              <a:t>.</a:t>
            </a:r>
          </a:p>
          <a:p>
            <a:endParaRPr lang="en-US" dirty="0" smtClean="0"/>
          </a:p>
          <a:p>
            <a:r>
              <a:rPr lang="en-US" b="1" i="1" u="sng" dirty="0" smtClean="0"/>
              <a:t>This geological stability has meant that Australia is relatively flat, has very few earthquakes etc. </a:t>
            </a:r>
            <a:endParaRPr lang="en-US" b="1" i="1" u="sng" dirty="0"/>
          </a:p>
          <a:p>
            <a:endParaRPr lang="en-US" dirty="0"/>
          </a:p>
        </p:txBody>
      </p:sp>
    </p:spTree>
    <p:extLst>
      <p:ext uri="{BB962C8B-B14F-4D97-AF65-F5344CB8AC3E}">
        <p14:creationId xmlns:p14="http://schemas.microsoft.com/office/powerpoint/2010/main" val="13497508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Flat landscapes are prone to…?</a:t>
            </a:r>
            <a:endParaRPr lang="en-US" dirty="0"/>
          </a:p>
        </p:txBody>
      </p:sp>
      <p:sp>
        <p:nvSpPr>
          <p:cNvPr id="3" name="Content Placeholder 2"/>
          <p:cNvSpPr>
            <a:spLocks noGrp="1"/>
          </p:cNvSpPr>
          <p:nvPr>
            <p:ph idx="1"/>
          </p:nvPr>
        </p:nvSpPr>
        <p:spPr/>
        <p:txBody>
          <a:bodyPr/>
          <a:lstStyle/>
          <a:p>
            <a:r>
              <a:rPr lang="en-US" b="1" u="sng" dirty="0" smtClean="0"/>
              <a:t>Bushfires</a:t>
            </a:r>
          </a:p>
          <a:p>
            <a:pPr lvl="1"/>
            <a:r>
              <a:rPr lang="en-US" i="1" dirty="0" smtClean="0"/>
              <a:t>How has this shaped our flora and fauna?</a:t>
            </a:r>
          </a:p>
          <a:p>
            <a:endParaRPr lang="en-US" dirty="0"/>
          </a:p>
          <a:p>
            <a:r>
              <a:rPr lang="en-US" b="1" u="sng" dirty="0" smtClean="0"/>
              <a:t>Floods</a:t>
            </a:r>
          </a:p>
          <a:p>
            <a:pPr lvl="1"/>
            <a:r>
              <a:rPr lang="en-US" i="1" dirty="0"/>
              <a:t>How has this shaped our flora and fauna?</a:t>
            </a:r>
          </a:p>
          <a:p>
            <a:pPr marL="349250" lvl="1" indent="0">
              <a:buNone/>
            </a:pPr>
            <a:endParaRPr lang="en-US" dirty="0"/>
          </a:p>
        </p:txBody>
      </p:sp>
    </p:spTree>
    <p:extLst>
      <p:ext uri="{BB962C8B-B14F-4D97-AF65-F5344CB8AC3E}">
        <p14:creationId xmlns:p14="http://schemas.microsoft.com/office/powerpoint/2010/main" val="388373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Climatic variations </a:t>
            </a:r>
            <a:endParaRPr lang="en-US" dirty="0"/>
          </a:p>
        </p:txBody>
      </p:sp>
      <p:sp>
        <p:nvSpPr>
          <p:cNvPr id="3" name="Content Placeholder 2"/>
          <p:cNvSpPr>
            <a:spLocks noGrp="1"/>
          </p:cNvSpPr>
          <p:nvPr>
            <p:ph idx="1"/>
          </p:nvPr>
        </p:nvSpPr>
        <p:spPr>
          <a:xfrm>
            <a:off x="128619" y="1607501"/>
            <a:ext cx="8874704" cy="5250499"/>
          </a:xfrm>
        </p:spPr>
        <p:txBody>
          <a:bodyPr>
            <a:normAutofit lnSpcReduction="10000"/>
          </a:bodyPr>
          <a:lstStyle/>
          <a:p>
            <a:endParaRPr lang="en-US" dirty="0" smtClean="0"/>
          </a:p>
          <a:p>
            <a:r>
              <a:rPr lang="en-US" dirty="0" smtClean="0"/>
              <a:t>Australia </a:t>
            </a:r>
            <a:r>
              <a:rPr lang="en-US" dirty="0"/>
              <a:t>is </a:t>
            </a:r>
            <a:r>
              <a:rPr lang="en-US" dirty="0" smtClean="0"/>
              <a:t>the second </a:t>
            </a:r>
            <a:r>
              <a:rPr lang="en-US" dirty="0"/>
              <a:t>driest continent on Earth. Its climate is very erratic, often moving from one extreme directly to the other. It can have </a:t>
            </a:r>
            <a:r>
              <a:rPr lang="en-US" dirty="0" smtClean="0"/>
              <a:t>long years </a:t>
            </a:r>
            <a:r>
              <a:rPr lang="en-US" dirty="0"/>
              <a:t>of drought that is broken by devastating floods</a:t>
            </a:r>
            <a:r>
              <a:rPr lang="en-US" dirty="0" smtClean="0"/>
              <a:t>.</a:t>
            </a:r>
          </a:p>
          <a:p>
            <a:pPr marL="118872" indent="0">
              <a:buNone/>
            </a:pPr>
            <a:endParaRPr lang="en-US" dirty="0"/>
          </a:p>
          <a:p>
            <a:r>
              <a:rPr lang="en-US" dirty="0" smtClean="0"/>
              <a:t>The very flatness of the majority of the continent turns out to be of importance to the survival of many plants and animals</a:t>
            </a:r>
          </a:p>
          <a:p>
            <a:pPr marL="0" indent="0">
              <a:buNone/>
            </a:pPr>
            <a:endParaRPr lang="en-US" dirty="0" smtClean="0"/>
          </a:p>
        </p:txBody>
      </p:sp>
    </p:spTree>
    <p:extLst>
      <p:ext uri="{BB962C8B-B14F-4D97-AF65-F5344CB8AC3E}">
        <p14:creationId xmlns:p14="http://schemas.microsoft.com/office/powerpoint/2010/main" val="33072599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 Nino and La Nina</a:t>
            </a:r>
            <a:endParaRPr lang="en-US" dirty="0"/>
          </a:p>
        </p:txBody>
      </p:sp>
      <p:sp>
        <p:nvSpPr>
          <p:cNvPr id="3" name="Content Placeholder 2"/>
          <p:cNvSpPr>
            <a:spLocks noGrp="1"/>
          </p:cNvSpPr>
          <p:nvPr>
            <p:ph idx="1"/>
          </p:nvPr>
        </p:nvSpPr>
        <p:spPr/>
        <p:txBody>
          <a:bodyPr/>
          <a:lstStyle/>
          <a:p>
            <a:r>
              <a:rPr lang="en-US" b="1" i="1" dirty="0" smtClean="0"/>
              <a:t>Which phenomenon does Australia experience most often?</a:t>
            </a:r>
          </a:p>
          <a:p>
            <a:r>
              <a:rPr lang="en-US" b="1" i="1" dirty="0" smtClean="0"/>
              <a:t>How does this influence our climate?</a:t>
            </a:r>
          </a:p>
          <a:p>
            <a:endParaRPr lang="en-US" b="1" i="1" dirty="0"/>
          </a:p>
          <a:p>
            <a:r>
              <a:rPr lang="en-US" b="1" dirty="0">
                <a:hlinkClick r:id="rId2"/>
              </a:rPr>
              <a:t>https://www.youtube.com/watch?v=</a:t>
            </a:r>
            <a:r>
              <a:rPr lang="en-US" b="1" dirty="0" smtClean="0">
                <a:hlinkClick r:id="rId2"/>
              </a:rPr>
              <a:t>yCsMmajLYG4</a:t>
            </a:r>
            <a:endParaRPr lang="en-US" b="1" dirty="0" smtClean="0"/>
          </a:p>
          <a:p>
            <a:pPr marL="0" indent="0">
              <a:buNone/>
            </a:pPr>
            <a:endParaRPr lang="en-US" b="1" dirty="0"/>
          </a:p>
        </p:txBody>
      </p:sp>
    </p:spTree>
    <p:extLst>
      <p:ext uri="{BB962C8B-B14F-4D97-AF65-F5344CB8AC3E}">
        <p14:creationId xmlns:p14="http://schemas.microsoft.com/office/powerpoint/2010/main" val="4320383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Climatic variations </a:t>
            </a:r>
          </a:p>
        </p:txBody>
      </p:sp>
      <p:sp>
        <p:nvSpPr>
          <p:cNvPr id="3" name="Content Placeholder 2"/>
          <p:cNvSpPr>
            <a:spLocks noGrp="1"/>
          </p:cNvSpPr>
          <p:nvPr>
            <p:ph idx="1"/>
          </p:nvPr>
        </p:nvSpPr>
        <p:spPr/>
        <p:txBody>
          <a:bodyPr>
            <a:normAutofit lnSpcReduction="10000"/>
          </a:bodyPr>
          <a:lstStyle/>
          <a:p>
            <a:r>
              <a:rPr lang="en-US" dirty="0"/>
              <a:t>The plants and animals of Australia have been very strongly influenced by the climate. Both have adapted to survive, as a species if not always as individuals, in very harsh environments in many parts of the continent.</a:t>
            </a:r>
          </a:p>
          <a:p>
            <a:endParaRPr lang="en-US" dirty="0"/>
          </a:p>
          <a:p>
            <a:r>
              <a:rPr lang="en-US" dirty="0"/>
              <a:t>For example:  plants of a particular area may have to cope with poor soils, often low and unpredictable water availability</a:t>
            </a:r>
          </a:p>
          <a:p>
            <a:endParaRPr lang="en-US" dirty="0"/>
          </a:p>
        </p:txBody>
      </p:sp>
    </p:spTree>
    <p:extLst>
      <p:ext uri="{BB962C8B-B14F-4D97-AF65-F5344CB8AC3E}">
        <p14:creationId xmlns:p14="http://schemas.microsoft.com/office/powerpoint/2010/main" val="2214176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Activity	</a:t>
            </a:r>
            <a:endParaRPr lang="en-US" dirty="0"/>
          </a:p>
        </p:txBody>
      </p:sp>
      <p:sp>
        <p:nvSpPr>
          <p:cNvPr id="3" name="Content Placeholder 2"/>
          <p:cNvSpPr>
            <a:spLocks noGrp="1"/>
          </p:cNvSpPr>
          <p:nvPr>
            <p:ph idx="1"/>
          </p:nvPr>
        </p:nvSpPr>
        <p:spPr/>
        <p:txBody>
          <a:bodyPr/>
          <a:lstStyle/>
          <a:p>
            <a:r>
              <a:rPr lang="en-US" dirty="0" smtClean="0"/>
              <a:t>Select one flora AND one fauna species endemic to Australia</a:t>
            </a:r>
          </a:p>
          <a:p>
            <a:r>
              <a:rPr lang="en-US" dirty="0" smtClean="0"/>
              <a:t>Investigate the adaptions that have been caused by the three factors (biological isolation, geological stability, </a:t>
            </a:r>
            <a:r>
              <a:rPr lang="en-US" smtClean="0"/>
              <a:t>climatic variation) </a:t>
            </a:r>
            <a:r>
              <a:rPr lang="en-US" dirty="0" smtClean="0"/>
              <a:t>we have looked at in this session</a:t>
            </a:r>
          </a:p>
        </p:txBody>
      </p:sp>
    </p:spTree>
    <p:extLst>
      <p:ext uri="{BB962C8B-B14F-4D97-AF65-F5344CB8AC3E}">
        <p14:creationId xmlns:p14="http://schemas.microsoft.com/office/powerpoint/2010/main" val="25594315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41160" y="1775191"/>
            <a:ext cx="8445640" cy="4625609"/>
          </a:xfrm>
        </p:spPr>
        <p:txBody>
          <a:bodyPr>
            <a:normAutofit fontScale="92500" lnSpcReduction="10000"/>
          </a:bodyPr>
          <a:lstStyle/>
          <a:p>
            <a:r>
              <a:rPr lang="en-US" dirty="0" smtClean="0"/>
              <a:t>Remember that you should be able to </a:t>
            </a:r>
          </a:p>
          <a:p>
            <a:pPr marL="118872" indent="0">
              <a:buNone/>
            </a:pPr>
            <a:endParaRPr lang="en-US" dirty="0"/>
          </a:p>
          <a:p>
            <a:pPr>
              <a:buFontTx/>
              <a:buChar char="-"/>
            </a:pPr>
            <a:r>
              <a:rPr lang="en-US" dirty="0" smtClean="0"/>
              <a:t>Describe how an environment may have looked like before human habitation (think about how human impacts have changed the environment)</a:t>
            </a:r>
          </a:p>
          <a:p>
            <a:pPr>
              <a:buFontTx/>
              <a:buChar char="-"/>
            </a:pPr>
            <a:endParaRPr lang="en-US" dirty="0" smtClean="0"/>
          </a:p>
          <a:p>
            <a:pPr>
              <a:buFontTx/>
              <a:buChar char="-"/>
            </a:pPr>
            <a:r>
              <a:rPr lang="en-US" dirty="0" smtClean="0"/>
              <a:t>Describe how geological stability, biological isolation and climatic variations have influenced the natural environment, including plants and animals</a:t>
            </a:r>
            <a:endParaRPr lang="en-US" dirty="0"/>
          </a:p>
        </p:txBody>
      </p:sp>
    </p:spTree>
    <p:extLst>
      <p:ext uri="{BB962C8B-B14F-4D97-AF65-F5344CB8AC3E}">
        <p14:creationId xmlns:p14="http://schemas.microsoft.com/office/powerpoint/2010/main" val="1417206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VCAA &amp; the study design</a:t>
            </a:r>
            <a:endParaRPr lang="en-US" dirty="0"/>
          </a:p>
        </p:txBody>
      </p:sp>
      <p:sp>
        <p:nvSpPr>
          <p:cNvPr id="3" name="Content Placeholder 2"/>
          <p:cNvSpPr>
            <a:spLocks noGrp="1"/>
          </p:cNvSpPr>
          <p:nvPr>
            <p:ph idx="1"/>
          </p:nvPr>
        </p:nvSpPr>
        <p:spPr/>
        <p:txBody>
          <a:bodyPr/>
          <a:lstStyle/>
          <a:p>
            <a:r>
              <a:rPr lang="en-US" dirty="0" smtClean="0"/>
              <a:t>Your BEST FRIEND:</a:t>
            </a:r>
          </a:p>
          <a:p>
            <a:pPr marL="0" indent="0">
              <a:buNone/>
            </a:pPr>
            <a:endParaRPr lang="en-US" dirty="0"/>
          </a:p>
          <a:p>
            <a:pPr marL="0" indent="0">
              <a:buNone/>
            </a:pPr>
            <a:r>
              <a:rPr lang="en-US" dirty="0" smtClean="0">
                <a:hlinkClick r:id="rId2"/>
              </a:rPr>
              <a:t>www.vcaa.vic.edu.au</a:t>
            </a:r>
            <a:endParaRPr lang="en-US" dirty="0" smtClean="0"/>
          </a:p>
          <a:p>
            <a:pPr marL="0" indent="0">
              <a:buNone/>
            </a:pPr>
            <a:endParaRPr lang="en-US" dirty="0"/>
          </a:p>
          <a:p>
            <a:pPr marL="0" indent="0">
              <a:buNone/>
            </a:pPr>
            <a:r>
              <a:rPr lang="en-US" dirty="0" smtClean="0"/>
              <a:t>Let’s get a copy of that study design and take a peek…</a:t>
            </a:r>
            <a:endParaRPr lang="en-US" dirty="0"/>
          </a:p>
        </p:txBody>
      </p:sp>
    </p:spTree>
    <p:extLst>
      <p:ext uri="{BB962C8B-B14F-4D97-AF65-F5344CB8AC3E}">
        <p14:creationId xmlns:p14="http://schemas.microsoft.com/office/powerpoint/2010/main" val="4077514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1. Australian Landscape </a:t>
            </a:r>
            <a:r>
              <a:rPr lang="en-US" u="sng" dirty="0" smtClean="0"/>
              <a:t>BEFORE</a:t>
            </a:r>
            <a:r>
              <a:rPr lang="en-US" dirty="0" smtClean="0"/>
              <a:t> Humans</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12165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Intentions…What???</a:t>
            </a:r>
            <a:endParaRPr lang="en-US" dirty="0"/>
          </a:p>
        </p:txBody>
      </p:sp>
      <p:sp>
        <p:nvSpPr>
          <p:cNvPr id="3" name="Content Placeholder 2"/>
          <p:cNvSpPr>
            <a:spLocks noGrp="1"/>
          </p:cNvSpPr>
          <p:nvPr>
            <p:ph idx="1"/>
          </p:nvPr>
        </p:nvSpPr>
        <p:spPr/>
        <p:txBody>
          <a:bodyPr>
            <a:noAutofit/>
          </a:bodyPr>
          <a:lstStyle/>
          <a:p>
            <a:r>
              <a:rPr lang="en-US" sz="2000" i="1" dirty="0"/>
              <a:t>To be able to describe the characteristics of the Australian Environment before </a:t>
            </a:r>
            <a:r>
              <a:rPr lang="en-US" sz="2000" i="1" dirty="0" smtClean="0"/>
              <a:t>humans</a:t>
            </a:r>
            <a:endParaRPr lang="en-US" sz="2000" i="1" dirty="0"/>
          </a:p>
          <a:p>
            <a:r>
              <a:rPr lang="en-US" sz="2000" i="1" dirty="0"/>
              <a:t>To be able to describe the break up of Australia from </a:t>
            </a:r>
            <a:r>
              <a:rPr lang="en-US" sz="2000" i="1" dirty="0" err="1"/>
              <a:t>Gondwana</a:t>
            </a:r>
            <a:r>
              <a:rPr lang="en-US" sz="2000" i="1" dirty="0"/>
              <a:t> over time, and know the role of continental </a:t>
            </a:r>
            <a:r>
              <a:rPr lang="en-US" sz="2000" i="1" dirty="0" smtClean="0"/>
              <a:t>drift</a:t>
            </a:r>
            <a:endParaRPr lang="en-US" sz="2000" i="1" dirty="0"/>
          </a:p>
          <a:p>
            <a:r>
              <a:rPr lang="en-US" sz="2000" i="1" dirty="0"/>
              <a:t>To be able to describe the adaptions of a plant or animal to survive in the Australian </a:t>
            </a:r>
            <a:r>
              <a:rPr lang="en-US" sz="2000" i="1" dirty="0" smtClean="0"/>
              <a:t>environment </a:t>
            </a:r>
            <a:endParaRPr lang="en-US" sz="2000" i="1" dirty="0"/>
          </a:p>
          <a:p>
            <a:r>
              <a:rPr lang="en-US" sz="2000" i="1" dirty="0"/>
              <a:t>To be able to describe the role that biological isolation, geological stability and climatic variations has played in the uniqueness of Australia’s flora and fauna</a:t>
            </a:r>
            <a:endParaRPr lang="en-US" sz="2000" dirty="0"/>
          </a:p>
        </p:txBody>
      </p:sp>
    </p:spTree>
    <p:extLst>
      <p:ext uri="{BB962C8B-B14F-4D97-AF65-F5344CB8AC3E}">
        <p14:creationId xmlns:p14="http://schemas.microsoft.com/office/powerpoint/2010/main" val="4114414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origin</a:t>
            </a:r>
          </a:p>
        </p:txBody>
      </p:sp>
      <p:sp>
        <p:nvSpPr>
          <p:cNvPr id="3" name="Content Placeholder 2"/>
          <p:cNvSpPr>
            <a:spLocks noGrp="1"/>
          </p:cNvSpPr>
          <p:nvPr>
            <p:ph idx="1"/>
          </p:nvPr>
        </p:nvSpPr>
        <p:spPr/>
        <p:txBody>
          <a:bodyPr>
            <a:normAutofit fontScale="92500" lnSpcReduction="10000"/>
          </a:bodyPr>
          <a:lstStyle/>
          <a:p>
            <a:r>
              <a:rPr lang="en-US" sz="2800" dirty="0"/>
              <a:t>Everybody knows the earth has been developing and changing over the past 2 billion years. And even as recent as 200 million years ago, the earth was a remarkably different place</a:t>
            </a:r>
            <a:r>
              <a:rPr lang="en-US" sz="2800" dirty="0" smtClean="0"/>
              <a:t>.</a:t>
            </a:r>
          </a:p>
          <a:p>
            <a:pPr marL="118872" indent="0">
              <a:buNone/>
            </a:pPr>
            <a:endParaRPr lang="en-US" sz="2800" dirty="0"/>
          </a:p>
          <a:p>
            <a:r>
              <a:rPr lang="en-US" sz="2800" b="1" u="sng" dirty="0" smtClean="0"/>
              <a:t>The Dude Who Changed it All:</a:t>
            </a:r>
          </a:p>
          <a:p>
            <a:pPr marL="0" indent="0">
              <a:buNone/>
            </a:pPr>
            <a:r>
              <a:rPr lang="en-US" sz="2800" dirty="0" smtClean="0"/>
              <a:t>It wasn’t until 1912 </a:t>
            </a:r>
            <a:r>
              <a:rPr lang="en-US" sz="2800" dirty="0"/>
              <a:t>that </a:t>
            </a:r>
            <a:r>
              <a:rPr lang="en-US" sz="2800" dirty="0" smtClean="0"/>
              <a:t>meteorologist </a:t>
            </a:r>
          </a:p>
          <a:p>
            <a:pPr marL="0" indent="0">
              <a:buNone/>
            </a:pPr>
            <a:r>
              <a:rPr lang="en-US" sz="2800" dirty="0" smtClean="0"/>
              <a:t>Alfred </a:t>
            </a:r>
            <a:r>
              <a:rPr lang="en-US" sz="2800" dirty="0"/>
              <a:t>Wegener </a:t>
            </a:r>
            <a:r>
              <a:rPr lang="en-US" sz="2800" dirty="0" smtClean="0"/>
              <a:t>hypothesized </a:t>
            </a:r>
            <a:r>
              <a:rPr lang="en-US" sz="2800" dirty="0"/>
              <a:t>that the seven </a:t>
            </a:r>
          </a:p>
          <a:p>
            <a:pPr>
              <a:buNone/>
            </a:pPr>
            <a:r>
              <a:rPr lang="en-US" sz="2800" dirty="0" smtClean="0"/>
              <a:t>continents </a:t>
            </a:r>
            <a:r>
              <a:rPr lang="en-US" sz="2800" dirty="0"/>
              <a:t>had once been joined </a:t>
            </a:r>
            <a:endParaRPr lang="en-US" sz="2800" dirty="0" smtClean="0"/>
          </a:p>
          <a:p>
            <a:pPr>
              <a:buNone/>
            </a:pPr>
            <a:r>
              <a:rPr lang="en-US" sz="2800" dirty="0" smtClean="0"/>
              <a:t>as </a:t>
            </a:r>
            <a:r>
              <a:rPr lang="en-US" sz="2800" dirty="0"/>
              <a:t>a supercontinent. </a:t>
            </a:r>
          </a:p>
          <a:p>
            <a:endParaRPr lang="en-US" sz="2800" dirty="0"/>
          </a:p>
        </p:txBody>
      </p:sp>
      <p:sp>
        <p:nvSpPr>
          <p:cNvPr id="4" name="TextBox 3"/>
          <p:cNvSpPr txBox="1"/>
          <p:nvPr/>
        </p:nvSpPr>
        <p:spPr>
          <a:xfrm>
            <a:off x="5486807" y="927967"/>
            <a:ext cx="184666" cy="369332"/>
          </a:xfrm>
          <a:prstGeom prst="rect">
            <a:avLst/>
          </a:prstGeom>
          <a:noFill/>
        </p:spPr>
        <p:txBody>
          <a:bodyPr wrap="none" rtlCol="0">
            <a:spAutoFit/>
          </a:bodyPr>
          <a:lstStyle/>
          <a:p>
            <a:endParaRPr lang="en-US" dirty="0"/>
          </a:p>
        </p:txBody>
      </p:sp>
      <p:pic>
        <p:nvPicPr>
          <p:cNvPr id="5" name="Picture 4"/>
          <p:cNvPicPr>
            <a:picLocks noChangeAspect="1"/>
          </p:cNvPicPr>
          <p:nvPr/>
        </p:nvPicPr>
        <p:blipFill>
          <a:blip r:embed="rId2"/>
          <a:stretch>
            <a:fillRect/>
          </a:stretch>
        </p:blipFill>
        <p:spPr>
          <a:xfrm>
            <a:off x="6743608" y="3188608"/>
            <a:ext cx="2172567" cy="2937555"/>
          </a:xfrm>
          <a:prstGeom prst="rect">
            <a:avLst/>
          </a:prstGeom>
        </p:spPr>
      </p:pic>
    </p:spTree>
    <p:extLst>
      <p:ext uri="{BB962C8B-B14F-4D97-AF65-F5344CB8AC3E}">
        <p14:creationId xmlns:p14="http://schemas.microsoft.com/office/powerpoint/2010/main" val="1098304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a:t>
            </a:r>
            <a:r>
              <a:rPr lang="en-US" b="1" u="sng" dirty="0" smtClean="0"/>
              <a:t>PANGAEA!</a:t>
            </a:r>
            <a:endParaRPr lang="en-US" b="1" u="sng" dirty="0"/>
          </a:p>
        </p:txBody>
      </p:sp>
      <p:pic>
        <p:nvPicPr>
          <p:cNvPr id="4" name="Content Placeholder 3" descr="Screen Shot 2014-12-02 at 7.29.13 AM.png"/>
          <p:cNvPicPr>
            <a:picLocks noGrp="1" noChangeAspect="1"/>
          </p:cNvPicPr>
          <p:nvPr>
            <p:ph idx="1"/>
          </p:nvPr>
        </p:nvPicPr>
        <p:blipFill>
          <a:blip r:embed="rId2">
            <a:extLst>
              <a:ext uri="{28A0092B-C50C-407E-A947-70E740481C1C}">
                <a14:useLocalDpi xmlns:a14="http://schemas.microsoft.com/office/drawing/2010/main" val="0"/>
              </a:ext>
            </a:extLst>
          </a:blip>
          <a:srcRect t="10750" b="10750"/>
          <a:stretch>
            <a:fillRect/>
          </a:stretch>
        </p:blipFill>
        <p:spPr/>
      </p:pic>
      <p:sp>
        <p:nvSpPr>
          <p:cNvPr id="5" name="TextBox 4"/>
          <p:cNvSpPr txBox="1"/>
          <p:nvPr/>
        </p:nvSpPr>
        <p:spPr>
          <a:xfrm>
            <a:off x="1520519" y="6252881"/>
            <a:ext cx="6098785" cy="369332"/>
          </a:xfrm>
          <a:prstGeom prst="rect">
            <a:avLst/>
          </a:prstGeom>
          <a:noFill/>
        </p:spPr>
        <p:txBody>
          <a:bodyPr wrap="square" rtlCol="0">
            <a:spAutoFit/>
          </a:bodyPr>
          <a:lstStyle/>
          <a:p>
            <a:r>
              <a:rPr lang="en-US" dirty="0" smtClean="0">
                <a:solidFill>
                  <a:schemeClr val="bg1"/>
                </a:solidFill>
              </a:rPr>
              <a:t>250 million years ago, this is how the world map looked…</a:t>
            </a:r>
            <a:endParaRPr lang="en-US" dirty="0">
              <a:solidFill>
                <a:schemeClr val="bg1"/>
              </a:solidFill>
            </a:endParaRPr>
          </a:p>
        </p:txBody>
      </p:sp>
    </p:spTree>
    <p:extLst>
      <p:ext uri="{BB962C8B-B14F-4D97-AF65-F5344CB8AC3E}">
        <p14:creationId xmlns:p14="http://schemas.microsoft.com/office/powerpoint/2010/main" val="17697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Evidence For Pangaea’s existence:</a:t>
            </a:r>
            <a:endParaRPr lang="en-US" dirty="0"/>
          </a:p>
        </p:txBody>
      </p:sp>
      <p:sp>
        <p:nvSpPr>
          <p:cNvPr id="3" name="Content Placeholder 2"/>
          <p:cNvSpPr>
            <a:spLocks noGrp="1"/>
          </p:cNvSpPr>
          <p:nvPr>
            <p:ph idx="1"/>
          </p:nvPr>
        </p:nvSpPr>
        <p:spPr>
          <a:xfrm>
            <a:off x="0" y="1545036"/>
            <a:ext cx="9144000" cy="5768807"/>
          </a:xfrm>
        </p:spPr>
        <p:txBody>
          <a:bodyPr>
            <a:normAutofit/>
          </a:bodyPr>
          <a:lstStyle/>
          <a:p>
            <a:pPr marL="514350" indent="-514350">
              <a:buAutoNum type="arabicPeriod"/>
            </a:pPr>
            <a:r>
              <a:rPr lang="en-US" sz="2800" dirty="0" smtClean="0"/>
              <a:t>Wegener noticed that the borders of the continent matched up and fit together, almost like a giant jigsaw puzzle. </a:t>
            </a:r>
            <a:endParaRPr lang="en-US" sz="2800" dirty="0"/>
          </a:p>
          <a:p>
            <a:pPr marL="514350" indent="-514350">
              <a:buAutoNum type="arabicPeriod"/>
            </a:pPr>
            <a:r>
              <a:rPr lang="en-US" sz="2800" dirty="0"/>
              <a:t>M</a:t>
            </a:r>
            <a:r>
              <a:rPr lang="en-US" sz="2800" dirty="0" smtClean="0"/>
              <a:t>atching rocks and fossils were found in countries separated by oceans and tropical plant fossils were found in polar regions and vice versa. </a:t>
            </a:r>
          </a:p>
          <a:p>
            <a:pPr marL="0" indent="0">
              <a:buNone/>
            </a:pPr>
            <a:r>
              <a:rPr lang="en-US" sz="2800" dirty="0" smtClean="0"/>
              <a:t>CONCLUSION:</a:t>
            </a:r>
          </a:p>
          <a:p>
            <a:pPr marL="0" indent="0">
              <a:buNone/>
            </a:pPr>
            <a:r>
              <a:rPr lang="en-US" sz="2800" dirty="0" smtClean="0"/>
              <a:t>The continents may not have always </a:t>
            </a:r>
          </a:p>
          <a:p>
            <a:pPr marL="0" indent="0">
              <a:buNone/>
            </a:pPr>
            <a:r>
              <a:rPr lang="en-US" sz="2800" dirty="0" smtClean="0"/>
              <a:t>been in their current positions</a:t>
            </a:r>
            <a:endParaRPr lang="en-US" dirty="0"/>
          </a:p>
        </p:txBody>
      </p:sp>
      <p:pic>
        <p:nvPicPr>
          <p:cNvPr id="4" name="Picture 3"/>
          <p:cNvPicPr>
            <a:picLocks noChangeAspect="1"/>
          </p:cNvPicPr>
          <p:nvPr/>
        </p:nvPicPr>
        <p:blipFill>
          <a:blip r:embed="rId2"/>
          <a:stretch>
            <a:fillRect/>
          </a:stretch>
        </p:blipFill>
        <p:spPr>
          <a:xfrm>
            <a:off x="6566637" y="4382598"/>
            <a:ext cx="2577363" cy="2475402"/>
          </a:xfrm>
          <a:prstGeom prst="rect">
            <a:avLst/>
          </a:prstGeom>
        </p:spPr>
      </p:pic>
    </p:spTree>
    <p:extLst>
      <p:ext uri="{BB962C8B-B14F-4D97-AF65-F5344CB8AC3E}">
        <p14:creationId xmlns:p14="http://schemas.microsoft.com/office/powerpoint/2010/main" val="145705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5631</TotalTime>
  <Words>1569</Words>
  <Application>Microsoft Office PowerPoint</Application>
  <PresentationFormat>On-screen Show (4:3)</PresentationFormat>
  <Paragraphs>152</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Abadi MT Condensed Light</vt:lpstr>
      <vt:lpstr>Arial</vt:lpstr>
      <vt:lpstr>Calibri</vt:lpstr>
      <vt:lpstr>News Gothic MT</vt:lpstr>
      <vt:lpstr>Office Theme</vt:lpstr>
      <vt:lpstr>OES Unit 3 (and 4) 2015</vt:lpstr>
      <vt:lpstr>What We’ll Cover…</vt:lpstr>
      <vt:lpstr>Quick Reality Check!</vt:lpstr>
      <vt:lpstr>VCAA &amp; the study design</vt:lpstr>
      <vt:lpstr>1. Australian Landscape BEFORE Humans</vt:lpstr>
      <vt:lpstr>Learning Intentions…What???</vt:lpstr>
      <vt:lpstr>Our origin</vt:lpstr>
      <vt:lpstr>Introducing: PANGAEA!</vt:lpstr>
      <vt:lpstr>The Evidence For Pangaea’s existence:</vt:lpstr>
      <vt:lpstr>PowerPoint Presentation</vt:lpstr>
      <vt:lpstr>Make a timeline…</vt:lpstr>
      <vt:lpstr>Future world?!?</vt:lpstr>
      <vt:lpstr>How is this possible?</vt:lpstr>
      <vt:lpstr>There are 15 major plates… What do you notice?</vt:lpstr>
      <vt:lpstr>Jigsaw Challenge!</vt:lpstr>
      <vt:lpstr>Moving plates</vt:lpstr>
      <vt:lpstr>When plates collide…</vt:lpstr>
      <vt:lpstr>When plates move apart</vt:lpstr>
      <vt:lpstr>DO NOW – Knowledge check</vt:lpstr>
      <vt:lpstr>Quick Review - Gondwanaland</vt:lpstr>
      <vt:lpstr>PowerPoint Presentation</vt:lpstr>
      <vt:lpstr>So what has shaped Australia to make it the unique continent it is today?</vt:lpstr>
      <vt:lpstr>Stick in the Map of OZ and:</vt:lpstr>
      <vt:lpstr>Factors that have caused Australia to be Unique</vt:lpstr>
      <vt:lpstr>Unique Australia</vt:lpstr>
      <vt:lpstr>Why is Australia so unique?</vt:lpstr>
      <vt:lpstr>Biological Isolation</vt:lpstr>
      <vt:lpstr>Biological Isolation</vt:lpstr>
      <vt:lpstr>Geological stability</vt:lpstr>
      <vt:lpstr>Geological stability</vt:lpstr>
      <vt:lpstr>Flat landscapes are prone to…?</vt:lpstr>
      <vt:lpstr>Climatic variations </vt:lpstr>
      <vt:lpstr>El Nino and La Nina</vt:lpstr>
      <vt:lpstr>Climatic variations </vt:lpstr>
      <vt:lpstr>Learning Activity </vt:lpstr>
      <vt:lpstr>PowerPoint Presentation</vt:lpstr>
    </vt:vector>
  </TitlesOfParts>
  <Company>DEECD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3.1.1 – Australia before Human Habitation</dc:title>
  <dc:creator>Lashay Tricker</dc:creator>
  <cp:lastModifiedBy>Kriss Ellis</cp:lastModifiedBy>
  <cp:revision>39</cp:revision>
  <cp:lastPrinted>2014-12-04T05:52:53Z</cp:lastPrinted>
  <dcterms:created xsi:type="dcterms:W3CDTF">2012-02-12T01:04:26Z</dcterms:created>
  <dcterms:modified xsi:type="dcterms:W3CDTF">2015-01-29T02:44:51Z</dcterms:modified>
</cp:coreProperties>
</file>